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40EA"/>
    <a:srgbClr val="F8AD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07"/>
    <p:restoredTop sz="96405"/>
  </p:normalViewPr>
  <p:slideViewPr>
    <p:cSldViewPr snapToGrid="0" snapToObjects="1">
      <p:cViewPr varScale="1">
        <p:scale>
          <a:sx n="78" d="100"/>
          <a:sy n="78" d="100"/>
        </p:scale>
        <p:origin x="165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5D18-AAAA-4A4D-8180-466ADAD251D6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CC18-A90F-1140-8626-326702B154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995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5D18-AAAA-4A4D-8180-466ADAD251D6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CC18-A90F-1140-8626-326702B154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450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5D18-AAAA-4A4D-8180-466ADAD251D6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CC18-A90F-1140-8626-326702B154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43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5D18-AAAA-4A4D-8180-466ADAD251D6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CC18-A90F-1140-8626-326702B154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186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5D18-AAAA-4A4D-8180-466ADAD251D6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CC18-A90F-1140-8626-326702B154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386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5D18-AAAA-4A4D-8180-466ADAD251D6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CC18-A90F-1140-8626-326702B154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211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5D18-AAAA-4A4D-8180-466ADAD251D6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CC18-A90F-1140-8626-326702B154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9585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5D18-AAAA-4A4D-8180-466ADAD251D6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CC18-A90F-1140-8626-326702B154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2928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5D18-AAAA-4A4D-8180-466ADAD251D6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CC18-A90F-1140-8626-326702B154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133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5D18-AAAA-4A4D-8180-466ADAD251D6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CC18-A90F-1140-8626-326702B154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3333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5D18-AAAA-4A4D-8180-466ADAD251D6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CC18-A90F-1140-8626-326702B154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978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D5D18-AAAA-4A4D-8180-466ADAD251D6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1CC18-A90F-1140-8626-326702B154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05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jpeg"/><Relationship Id="rId3" Type="http://schemas.openxmlformats.org/officeDocument/2006/relationships/hyperlink" Target="https://www.municipiumapp.it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07570BF-F513-2943-A075-83971A735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8A7D93C8-B7B8-9242-A379-373A78C91719}"/>
              </a:ext>
            </a:extLst>
          </p:cNvPr>
          <p:cNvSpPr/>
          <p:nvPr/>
        </p:nvSpPr>
        <p:spPr>
          <a:xfrm>
            <a:off x="3502429" y="-9236"/>
            <a:ext cx="3571963" cy="4162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D6891F8-EA3B-574F-9BDE-1B2B1F4BE43F}"/>
              </a:ext>
            </a:extLst>
          </p:cNvPr>
          <p:cNvSpPr txBox="1"/>
          <p:nvPr/>
        </p:nvSpPr>
        <p:spPr>
          <a:xfrm>
            <a:off x="7113492" y="5598767"/>
            <a:ext cx="3553936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2000" b="1" cap="all" dirty="0">
                <a:solidFill>
                  <a:srgbClr val="FFC000"/>
                </a:solidFill>
              </a:rPr>
              <a:t>L’</a:t>
            </a:r>
            <a:r>
              <a:rPr lang="it-IT" sz="2000" b="1" cap="all" dirty="0" err="1">
                <a:solidFill>
                  <a:srgbClr val="FFC000"/>
                </a:solidFill>
              </a:rPr>
              <a:t>App</a:t>
            </a:r>
            <a:r>
              <a:rPr lang="it-IT" sz="2000" b="1" cap="all" dirty="0">
                <a:solidFill>
                  <a:srgbClr val="FFC000"/>
                </a:solidFill>
              </a:rPr>
              <a:t> del tuo Comune</a:t>
            </a:r>
            <a:endParaRPr lang="it-IT" sz="2000" dirty="0"/>
          </a:p>
          <a:p>
            <a:pPr algn="ctr"/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6713B99-B7FE-1746-8A66-F1E0BAAA62DF}"/>
              </a:ext>
            </a:extLst>
          </p:cNvPr>
          <p:cNvSpPr txBox="1"/>
          <p:nvPr/>
        </p:nvSpPr>
        <p:spPr>
          <a:xfrm>
            <a:off x="7074392" y="5920599"/>
            <a:ext cx="364540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Dove cittadini e pubblica amministrazione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</a:rPr>
              <a:t>si incontrano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E28F28C-C4DC-684A-8E4D-F90BD9ED4C2D}"/>
              </a:ext>
            </a:extLst>
          </p:cNvPr>
          <p:cNvSpPr txBox="1"/>
          <p:nvPr/>
        </p:nvSpPr>
        <p:spPr>
          <a:xfrm>
            <a:off x="4057563" y="623557"/>
            <a:ext cx="3334480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 MAGGIORI INFORMAZIONI</a:t>
            </a:r>
          </a:p>
          <a:p>
            <a:r>
              <a:rPr lang="it-IT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Website</a:t>
            </a:r>
            <a:endParaRPr lang="it-IT" sz="13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13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https://www.municipiumapp.it</a:t>
            </a:r>
            <a:endParaRPr lang="it-IT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it-IT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it-IT" sz="13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it-IT" sz="1300" b="1" cap="all" dirty="0">
              <a:solidFill>
                <a:srgbClr val="2240EA"/>
              </a:solidFill>
            </a:endParaRPr>
          </a:p>
          <a:p>
            <a:r>
              <a:rPr lang="it-IT" sz="1300" b="1" cap="all" dirty="0">
                <a:solidFill>
                  <a:srgbClr val="2240EA"/>
                </a:solidFill>
              </a:rPr>
              <a:t>Rimani aggiornato sulle ultime </a:t>
            </a:r>
          </a:p>
          <a:p>
            <a:r>
              <a:rPr lang="it-IT" sz="1300" b="1" cap="all" dirty="0">
                <a:solidFill>
                  <a:srgbClr val="2240EA"/>
                </a:solidFill>
              </a:rPr>
              <a:t>novità di Municipium su:</a:t>
            </a:r>
          </a:p>
          <a:p>
            <a:endParaRPr lang="it-IT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4FFD01CE-C05B-0C40-9014-908BC2A83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357" y="426219"/>
            <a:ext cx="905134" cy="733707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BB15A26D-FF8B-834F-9554-12FFA85A4E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055" y="1206547"/>
            <a:ext cx="2242394" cy="422334"/>
          </a:xfrm>
          <a:prstGeom prst="rect">
            <a:avLst/>
          </a:prstGeom>
        </p:spPr>
      </p:pic>
      <p:sp>
        <p:nvSpPr>
          <p:cNvPr id="21" name="Titolo 1">
            <a:extLst>
              <a:ext uri="{FF2B5EF4-FFF2-40B4-BE49-F238E27FC236}">
                <a16:creationId xmlns:a16="http://schemas.microsoft.com/office/drawing/2014/main" id="{10230F52-4FA0-944E-A2F6-FDDB11EB4799}"/>
              </a:ext>
            </a:extLst>
          </p:cNvPr>
          <p:cNvSpPr txBox="1">
            <a:spLocks/>
          </p:cNvSpPr>
          <p:nvPr/>
        </p:nvSpPr>
        <p:spPr>
          <a:xfrm>
            <a:off x="3921070" y="2054353"/>
            <a:ext cx="2974848" cy="129844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3EB25510-C45C-BD44-A5B8-B0C331DE77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5982" y="6154175"/>
            <a:ext cx="749144" cy="607261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A155028F-F5DE-D64D-B8C1-899BA1B63B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1387" y="6907635"/>
            <a:ext cx="1615650" cy="304507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E35DA252-6B68-AD45-AF4A-7F502D82C59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8585"/>
          <a:stretch/>
        </p:blipFill>
        <p:spPr>
          <a:xfrm>
            <a:off x="3945289" y="2327747"/>
            <a:ext cx="523111" cy="536665"/>
          </a:xfrm>
          <a:prstGeom prst="rect">
            <a:avLst/>
          </a:prstGeom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4041E27C-21DB-3C4A-A621-06D784BFF05B}"/>
              </a:ext>
            </a:extLst>
          </p:cNvPr>
          <p:cNvSpPr txBox="1"/>
          <p:nvPr/>
        </p:nvSpPr>
        <p:spPr>
          <a:xfrm>
            <a:off x="531126" y="634177"/>
            <a:ext cx="2691077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300" b="1" cap="all" dirty="0">
                <a:solidFill>
                  <a:srgbClr val="2240EA"/>
                </a:solidFill>
              </a:rPr>
              <a:t>Municipium è disponibile gratuitamente su tutti </a:t>
            </a:r>
          </a:p>
          <a:p>
            <a:r>
              <a:rPr lang="it-IT" sz="1300" b="1" cap="all" dirty="0">
                <a:solidFill>
                  <a:srgbClr val="2240EA"/>
                </a:solidFill>
              </a:rPr>
              <a:t>gli </a:t>
            </a:r>
            <a:r>
              <a:rPr lang="it-IT" sz="1300" b="1" cap="all" dirty="0" err="1">
                <a:solidFill>
                  <a:srgbClr val="2240EA"/>
                </a:solidFill>
              </a:rPr>
              <a:t>store</a:t>
            </a:r>
            <a:r>
              <a:rPr lang="it-IT" sz="1300" b="1" cap="all" dirty="0">
                <a:solidFill>
                  <a:srgbClr val="2240EA"/>
                </a:solidFill>
              </a:rPr>
              <a:t> online.</a:t>
            </a:r>
            <a:endParaRPr lang="it-IT" sz="1300" b="1" dirty="0">
              <a:solidFill>
                <a:srgbClr val="2240EA"/>
              </a:solidFill>
            </a:endParaRPr>
          </a:p>
          <a:p>
            <a:endParaRPr lang="it-IT" sz="1300" b="1" dirty="0">
              <a:solidFill>
                <a:srgbClr val="2240EA"/>
              </a:solidFill>
            </a:endParaRPr>
          </a:p>
          <a:p>
            <a:r>
              <a:rPr lang="it-IT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 poter scaricare Municipium </a:t>
            </a:r>
          </a:p>
          <a:p>
            <a:r>
              <a:rPr lang="it-IT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accedi al tuo </a:t>
            </a:r>
            <a:r>
              <a:rPr lang="it-IT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store</a:t>
            </a:r>
            <a:r>
              <a:rPr lang="it-IT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online, scarica </a:t>
            </a:r>
          </a:p>
          <a:p>
            <a:r>
              <a:rPr lang="it-IT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l’</a:t>
            </a:r>
            <a:r>
              <a:rPr lang="it-IT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app</a:t>
            </a:r>
            <a:r>
              <a:rPr lang="it-IT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inserisci il nome del tuo </a:t>
            </a:r>
          </a:p>
          <a:p>
            <a:r>
              <a:rPr lang="it-IT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Comune ed esplorala!</a:t>
            </a:r>
          </a:p>
        </p:txBody>
      </p:sp>
      <p:pic>
        <p:nvPicPr>
          <p:cNvPr id="40" name="Immagine 39" descr="Municipium">
            <a:extLst>
              <a:ext uri="{FF2B5EF4-FFF2-40B4-BE49-F238E27FC236}">
                <a16:creationId xmlns:a16="http://schemas.microsoft.com/office/drawing/2014/main" id="{279A70A3-D32B-8A45-A5D4-4D14D1FC123A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65" y="2444112"/>
            <a:ext cx="1276350" cy="1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54F2638C-B2E2-1147-8536-631A5888849E}"/>
              </a:ext>
            </a:extLst>
          </p:cNvPr>
          <p:cNvSpPr txBox="1"/>
          <p:nvPr/>
        </p:nvSpPr>
        <p:spPr>
          <a:xfrm>
            <a:off x="502580" y="3758959"/>
            <a:ext cx="333448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300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https</a:t>
            </a:r>
            <a:r>
              <a:rPr lang="it-IT" sz="13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://</a:t>
            </a:r>
            <a:r>
              <a:rPr lang="it-IT" sz="1300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www.municipiumapp.it</a:t>
            </a:r>
            <a:endParaRPr lang="it-IT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3" name="Immagine 42">
            <a:extLst>
              <a:ext uri="{FF2B5EF4-FFF2-40B4-BE49-F238E27FC236}">
                <a16:creationId xmlns:a16="http://schemas.microsoft.com/office/drawing/2014/main" id="{A9426E85-E095-BD4C-865E-5752B67F41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166" y="4367447"/>
            <a:ext cx="2691077" cy="380261"/>
          </a:xfrm>
          <a:prstGeom prst="rect">
            <a:avLst/>
          </a:prstGeom>
        </p:spPr>
      </p:pic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A4F15D91-A5B3-424F-8F6C-C954DF6FF750}"/>
              </a:ext>
            </a:extLst>
          </p:cNvPr>
          <p:cNvSpPr txBox="1"/>
          <p:nvPr/>
        </p:nvSpPr>
        <p:spPr>
          <a:xfrm>
            <a:off x="541801" y="5534641"/>
            <a:ext cx="2691077" cy="22006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300" b="1" dirty="0">
                <a:solidFill>
                  <a:srgbClr val="F8AD05"/>
                </a:solidFill>
              </a:rPr>
              <a:t>Entra a far parte della Community</a:t>
            </a:r>
          </a:p>
          <a:p>
            <a:r>
              <a:rPr lang="it-IT" sz="1300" b="1" dirty="0">
                <a:solidFill>
                  <a:srgbClr val="F8AD05"/>
                </a:solidFill>
              </a:rPr>
              <a:t>di </a:t>
            </a:r>
            <a:r>
              <a:rPr lang="it-IT" sz="1300" b="1" dirty="0" err="1">
                <a:solidFill>
                  <a:srgbClr val="F8AD05"/>
                </a:solidFill>
              </a:rPr>
              <a:t>Municipium</a:t>
            </a:r>
            <a:r>
              <a:rPr lang="it-IT" sz="1300" b="1" dirty="0">
                <a:solidFill>
                  <a:srgbClr val="F8AD05"/>
                </a:solidFill>
              </a:rPr>
              <a:t>!</a:t>
            </a:r>
            <a:endParaRPr lang="it-IT" sz="1300" b="1" dirty="0">
              <a:solidFill>
                <a:schemeClr val="bg1"/>
              </a:solidFill>
            </a:endParaRPr>
          </a:p>
          <a:p>
            <a:endParaRPr lang="it-IT" sz="1300" b="1" dirty="0">
              <a:solidFill>
                <a:schemeClr val="bg1"/>
              </a:solidFill>
            </a:endParaRPr>
          </a:p>
          <a:p>
            <a:r>
              <a:rPr lang="it-IT" sz="1300" dirty="0">
                <a:solidFill>
                  <a:schemeClr val="bg1"/>
                </a:solidFill>
              </a:rPr>
              <a:t>Con il comodo sistema multi-Comune puoi accedere alle informazioni, </a:t>
            </a:r>
          </a:p>
          <a:p>
            <a:r>
              <a:rPr lang="it-IT" sz="1300" dirty="0">
                <a:solidFill>
                  <a:schemeClr val="bg1"/>
                </a:solidFill>
              </a:rPr>
              <a:t>alle news e ai punti di interesse sia </a:t>
            </a:r>
          </a:p>
          <a:p>
            <a:r>
              <a:rPr lang="it-IT" sz="1300" dirty="0">
                <a:solidFill>
                  <a:schemeClr val="bg1"/>
                </a:solidFill>
              </a:rPr>
              <a:t>del tuo Comune che di tutti gli altri Comuni che hanno già attivato l’</a:t>
            </a:r>
            <a:r>
              <a:rPr lang="it-IT" sz="1300" dirty="0" err="1">
                <a:solidFill>
                  <a:schemeClr val="bg1"/>
                </a:solidFill>
              </a:rPr>
              <a:t>app</a:t>
            </a:r>
            <a:r>
              <a:rPr lang="it-IT" sz="1300" dirty="0">
                <a:solidFill>
                  <a:schemeClr val="bg1"/>
                </a:solidFill>
              </a:rPr>
              <a:t>.</a:t>
            </a:r>
          </a:p>
          <a:p>
            <a:endParaRPr lang="it-IT" sz="1300" dirty="0">
              <a:solidFill>
                <a:schemeClr val="bg1"/>
              </a:solidFill>
            </a:endParaRPr>
          </a:p>
          <a:p>
            <a:endParaRPr lang="it-IT" sz="1300" dirty="0">
              <a:solidFill>
                <a:schemeClr val="bg1"/>
              </a:solidFill>
            </a:endParaRPr>
          </a:p>
          <a:p>
            <a:endParaRPr lang="it-IT" sz="1300" dirty="0">
              <a:solidFill>
                <a:schemeClr val="bg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4F1BDBD-3368-3A44-82E8-CE2B0F28F5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64429" y="2563552"/>
            <a:ext cx="2852871" cy="278494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EF8C794-5AFF-224D-80E1-19B32D94AC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64429" y="6140494"/>
            <a:ext cx="1030960" cy="103096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1FC8FE5-0C76-41AA-A63A-4358D4E700B1}"/>
              </a:ext>
            </a:extLst>
          </p:cNvPr>
          <p:cNvSpPr txBox="1"/>
          <p:nvPr/>
        </p:nvSpPr>
        <p:spPr>
          <a:xfrm>
            <a:off x="8107627" y="2401969"/>
            <a:ext cx="14863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/>
              <a:t>Comune di XXX</a:t>
            </a:r>
          </a:p>
        </p:txBody>
      </p:sp>
      <p:pic>
        <p:nvPicPr>
          <p:cNvPr id="1026" name="Picture 2" descr="Come è nato lo stemma della nostra Repubblica? - Focus.it">
            <a:extLst>
              <a:ext uri="{FF2B5EF4-FFF2-40B4-BE49-F238E27FC236}">
                <a16:creationId xmlns:a16="http://schemas.microsoft.com/office/drawing/2014/main" id="{6EFA2B5A-CBAA-43C3-8FA5-09DBF5095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034" y="1721972"/>
            <a:ext cx="979541" cy="65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055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D596CF0D-0FEA-9F48-80BA-91DEC9BE4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158" y="1587"/>
            <a:ext cx="3594100" cy="7556500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6FDFF921-E4FC-5C4E-8FAC-8FE1F12E2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117" y="1587"/>
            <a:ext cx="3594100" cy="7556500"/>
          </a:xfrm>
          <a:prstGeom prst="rect">
            <a:avLst/>
          </a:prstGeom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4041E27C-21DB-3C4A-A621-06D784BFF05B}"/>
              </a:ext>
            </a:extLst>
          </p:cNvPr>
          <p:cNvSpPr txBox="1"/>
          <p:nvPr/>
        </p:nvSpPr>
        <p:spPr>
          <a:xfrm>
            <a:off x="499379" y="470415"/>
            <a:ext cx="2831107" cy="64017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300" b="1" dirty="0">
                <a:solidFill>
                  <a:srgbClr val="2240EA"/>
                </a:solidFill>
              </a:rPr>
              <a:t>Rifiuti </a:t>
            </a:r>
            <a:r>
              <a:rPr lang="it-IT" sz="1300" b="1" dirty="0" err="1">
                <a:solidFill>
                  <a:srgbClr val="2240EA"/>
                </a:solidFill>
              </a:rPr>
              <a:t>smart</a:t>
            </a:r>
            <a:endParaRPr lang="it-IT" sz="1300" b="1" dirty="0">
              <a:solidFill>
                <a:srgbClr val="2240EA"/>
              </a:solidFill>
            </a:endParaRPr>
          </a:p>
          <a:p>
            <a:r>
              <a:rPr lang="it-IT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Attiva il calendario per ricevere </a:t>
            </a:r>
          </a:p>
          <a:p>
            <a:r>
              <a:rPr lang="it-IT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promemoria per la raccolta differenziata, info e glossario del riciclo</a:t>
            </a:r>
          </a:p>
          <a:p>
            <a:endParaRPr lang="it-IT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it-IT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1300" b="1" dirty="0">
                <a:solidFill>
                  <a:srgbClr val="2240EA"/>
                </a:solidFill>
              </a:rPr>
              <a:t>Notifiche “</a:t>
            </a:r>
            <a:r>
              <a:rPr lang="it-IT" sz="1300" b="1" dirty="0" err="1">
                <a:solidFill>
                  <a:srgbClr val="2240EA"/>
                </a:solidFill>
              </a:rPr>
              <a:t>push</a:t>
            </a:r>
            <a:r>
              <a:rPr lang="it-IT" sz="1300" b="1" dirty="0">
                <a:solidFill>
                  <a:srgbClr val="2240EA"/>
                </a:solidFill>
              </a:rPr>
              <a:t>”</a:t>
            </a:r>
          </a:p>
          <a:p>
            <a:r>
              <a:rPr lang="it-IT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Ricevi comunicazioni istantanee importanti o emergenziali </a:t>
            </a:r>
          </a:p>
          <a:p>
            <a:r>
              <a:rPr lang="it-IT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dal tuo Comune</a:t>
            </a:r>
          </a:p>
          <a:p>
            <a:endParaRPr lang="it-IT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it-IT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1300" b="1" dirty="0">
                <a:solidFill>
                  <a:srgbClr val="2240EA"/>
                </a:solidFill>
              </a:rPr>
              <a:t>Segnalazioni</a:t>
            </a:r>
          </a:p>
          <a:p>
            <a:r>
              <a:rPr lang="it-IT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 una semplice foto </a:t>
            </a:r>
            <a:r>
              <a:rPr lang="it-IT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geolocalizzata</a:t>
            </a:r>
            <a:r>
              <a:rPr lang="it-IT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puoi inviare segnalazioni sicure e riservate al tuo Comune </a:t>
            </a:r>
          </a:p>
          <a:p>
            <a:endParaRPr lang="it-IT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it-IT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it-IT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it-IT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it-IT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it-IT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it-IT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it-IT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1300" b="1" dirty="0">
                <a:solidFill>
                  <a:srgbClr val="2240EA"/>
                </a:solidFill>
              </a:rPr>
              <a:t>News ed Eventi</a:t>
            </a:r>
          </a:p>
          <a:p>
            <a:r>
              <a:rPr lang="it-IT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Non perderti le notizie e gli eventi </a:t>
            </a:r>
          </a:p>
          <a:p>
            <a:r>
              <a:rPr lang="it-IT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del tuo Comune </a:t>
            </a:r>
          </a:p>
          <a:p>
            <a:endParaRPr lang="it-IT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it-IT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1300" b="1" dirty="0">
                <a:solidFill>
                  <a:srgbClr val="2240EA"/>
                </a:solidFill>
              </a:rPr>
              <a:t>Protezione Civile</a:t>
            </a:r>
          </a:p>
          <a:p>
            <a:r>
              <a:rPr lang="it-IT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Ricevi in tempo reale informazioni </a:t>
            </a:r>
          </a:p>
          <a:p>
            <a:r>
              <a:rPr lang="it-IT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 rischi e stati di allerta del territorio</a:t>
            </a: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10230F52-4FA0-944E-A2F6-FDDB11EB4799}"/>
              </a:ext>
            </a:extLst>
          </p:cNvPr>
          <p:cNvSpPr txBox="1">
            <a:spLocks/>
          </p:cNvSpPr>
          <p:nvPr/>
        </p:nvSpPr>
        <p:spPr>
          <a:xfrm>
            <a:off x="3921070" y="2054353"/>
            <a:ext cx="2974848" cy="129844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4A4D19F4-5556-F44F-94DD-FB764A2DB1D6}"/>
              </a:ext>
            </a:extLst>
          </p:cNvPr>
          <p:cNvSpPr txBox="1"/>
          <p:nvPr/>
        </p:nvSpPr>
        <p:spPr>
          <a:xfrm>
            <a:off x="3573975" y="489664"/>
            <a:ext cx="35539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b="1" cap="all" dirty="0">
                <a:solidFill>
                  <a:srgbClr val="F8AD05"/>
                </a:solidFill>
              </a:rPr>
              <a:t>SCOPRI LE </a:t>
            </a:r>
            <a:r>
              <a:rPr lang="it-IT" b="1" cap="all" dirty="0" err="1">
                <a:solidFill>
                  <a:srgbClr val="F8AD05"/>
                </a:solidFill>
              </a:rPr>
              <a:t>FUNZIONALITà</a:t>
            </a:r>
            <a:r>
              <a:rPr lang="it-IT" b="1" cap="all" dirty="0">
                <a:solidFill>
                  <a:srgbClr val="F8AD05"/>
                </a:solidFill>
              </a:rPr>
              <a:t> </a:t>
            </a:r>
          </a:p>
          <a:p>
            <a:pPr algn="ctr"/>
            <a:r>
              <a:rPr lang="it-IT" b="1" cap="all" dirty="0">
                <a:solidFill>
                  <a:srgbClr val="F8AD05"/>
                </a:solidFill>
              </a:rPr>
              <a:t>DI MUNICIPIUM</a:t>
            </a:r>
            <a:endParaRPr lang="it-IT" dirty="0">
              <a:solidFill>
                <a:srgbClr val="F8AD05"/>
              </a:solidFill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E0F441B9-28CE-914E-87EC-3BD0F04E26E1}"/>
              </a:ext>
            </a:extLst>
          </p:cNvPr>
          <p:cNvSpPr txBox="1"/>
          <p:nvPr/>
        </p:nvSpPr>
        <p:spPr>
          <a:xfrm>
            <a:off x="3534875" y="1100296"/>
            <a:ext cx="364540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Comunica e interagisci in modo diretto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</a:rPr>
              <a:t> e semplice con il tuo Comune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5331CA5B-5884-D74A-9B7C-201C76D3620E}"/>
              </a:ext>
            </a:extLst>
          </p:cNvPr>
          <p:cNvSpPr txBox="1"/>
          <p:nvPr/>
        </p:nvSpPr>
        <p:spPr>
          <a:xfrm>
            <a:off x="3580512" y="6525424"/>
            <a:ext cx="3588097" cy="6924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it-IT" sz="1500" dirty="0">
                <a:solidFill>
                  <a:schemeClr val="bg1"/>
                </a:solidFill>
              </a:rPr>
              <a:t>Municipium è lo strumento adatto </a:t>
            </a:r>
          </a:p>
          <a:p>
            <a:pPr algn="ctr"/>
            <a:r>
              <a:rPr lang="it-IT" sz="1500" dirty="0">
                <a:solidFill>
                  <a:schemeClr val="bg1"/>
                </a:solidFill>
              </a:rPr>
              <a:t>a un’amministrazione semplice, </a:t>
            </a:r>
          </a:p>
          <a:p>
            <a:pPr algn="ctr"/>
            <a:r>
              <a:rPr lang="it-IT" sz="1500" dirty="0">
                <a:solidFill>
                  <a:schemeClr val="bg1"/>
                </a:solidFill>
              </a:rPr>
              <a:t>digitale e amica del cittadino.</a:t>
            </a:r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0A0FFF17-ED49-DC40-9E48-36A9DD452B8B}"/>
              </a:ext>
            </a:extLst>
          </p:cNvPr>
          <p:cNvSpPr/>
          <p:nvPr/>
        </p:nvSpPr>
        <p:spPr>
          <a:xfrm>
            <a:off x="387752" y="545397"/>
            <a:ext cx="46299" cy="4629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8AD05"/>
              </a:solidFill>
            </a:endParaRPr>
          </a:p>
        </p:txBody>
      </p:sp>
      <p:sp>
        <p:nvSpPr>
          <p:cNvPr id="50" name="Ovale 49">
            <a:extLst>
              <a:ext uri="{FF2B5EF4-FFF2-40B4-BE49-F238E27FC236}">
                <a16:creationId xmlns:a16="http://schemas.microsoft.com/office/drawing/2014/main" id="{F4475EF5-34AB-194E-9420-D9B2F6915617}"/>
              </a:ext>
            </a:extLst>
          </p:cNvPr>
          <p:cNvSpPr/>
          <p:nvPr/>
        </p:nvSpPr>
        <p:spPr>
          <a:xfrm>
            <a:off x="375812" y="1736925"/>
            <a:ext cx="46299" cy="4629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8AD05"/>
              </a:solidFill>
            </a:endParaRP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D238FAD6-A73C-274D-AB3F-CC45C6220D9D}"/>
              </a:ext>
            </a:extLst>
          </p:cNvPr>
          <p:cNvSpPr txBox="1"/>
          <p:nvPr/>
        </p:nvSpPr>
        <p:spPr>
          <a:xfrm>
            <a:off x="7734707" y="464786"/>
            <a:ext cx="2689465" cy="48167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300" b="1" dirty="0">
                <a:solidFill>
                  <a:srgbClr val="2240EA"/>
                </a:solidFill>
              </a:rPr>
              <a:t>Mappe interattive</a:t>
            </a:r>
          </a:p>
          <a:p>
            <a:r>
              <a:rPr lang="it-IT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Scopri i principali punti d'interesse </a:t>
            </a:r>
          </a:p>
          <a:p>
            <a:r>
              <a:rPr lang="it-IT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 attrazione: sport, cultura, </a:t>
            </a:r>
          </a:p>
          <a:p>
            <a:r>
              <a:rPr lang="it-IT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associazioni, turismo</a:t>
            </a:r>
          </a:p>
          <a:p>
            <a:endParaRPr lang="it-IT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it-IT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1300" b="1" dirty="0">
                <a:solidFill>
                  <a:srgbClr val="2240EA"/>
                </a:solidFill>
              </a:rPr>
              <a:t>Multe </a:t>
            </a:r>
            <a:r>
              <a:rPr lang="it-IT" sz="1300" b="1" dirty="0" err="1">
                <a:solidFill>
                  <a:srgbClr val="2240EA"/>
                </a:solidFill>
              </a:rPr>
              <a:t>smart</a:t>
            </a:r>
            <a:endParaRPr lang="it-IT" sz="1300" b="1" dirty="0">
              <a:solidFill>
                <a:srgbClr val="2240EA"/>
              </a:solidFill>
            </a:endParaRPr>
          </a:p>
          <a:p>
            <a:r>
              <a:rPr lang="it-IT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Paga le multe con </a:t>
            </a:r>
            <a:r>
              <a:rPr lang="it-IT" sz="1400" dirty="0"/>
              <a:t>click </a:t>
            </a:r>
            <a:r>
              <a:rPr lang="it-IT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direttamente </a:t>
            </a:r>
          </a:p>
          <a:p>
            <a:r>
              <a:rPr lang="it-IT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dal tuo </a:t>
            </a:r>
            <a:r>
              <a:rPr lang="it-IT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smartphone</a:t>
            </a:r>
            <a:endParaRPr lang="it-IT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it-IT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it-IT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it-IT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1300" b="1" dirty="0">
                <a:solidFill>
                  <a:srgbClr val="2240EA"/>
                </a:solidFill>
              </a:rPr>
              <a:t>Sondaggi</a:t>
            </a:r>
          </a:p>
          <a:p>
            <a:r>
              <a:rPr lang="it-IT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Rispondi ai sondaggi inviati dal tuo </a:t>
            </a:r>
          </a:p>
          <a:p>
            <a:r>
              <a:rPr lang="it-IT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Comune e non perdere l’occasione </a:t>
            </a:r>
          </a:p>
          <a:p>
            <a:r>
              <a:rPr lang="it-IT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 dare la tua opinione</a:t>
            </a:r>
          </a:p>
          <a:p>
            <a:endParaRPr lang="it-IT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it-IT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it-IT" sz="1300" b="1" dirty="0">
              <a:solidFill>
                <a:srgbClr val="2240EA"/>
              </a:solidFill>
            </a:endParaRPr>
          </a:p>
          <a:p>
            <a:r>
              <a:rPr lang="it-IT" sz="1300" b="1" dirty="0">
                <a:solidFill>
                  <a:srgbClr val="2240EA"/>
                </a:solidFill>
              </a:rPr>
              <a:t>Info Utili</a:t>
            </a:r>
          </a:p>
          <a:p>
            <a:r>
              <a:rPr lang="it-IT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Cerca tutte le informazioni generali sull’Amministrazione, il territorio </a:t>
            </a:r>
          </a:p>
          <a:p>
            <a:r>
              <a:rPr lang="it-IT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 i servizi </a:t>
            </a:r>
          </a:p>
          <a:p>
            <a:r>
              <a:rPr lang="it-IT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disponibili</a:t>
            </a:r>
          </a:p>
        </p:txBody>
      </p:sp>
      <p:sp>
        <p:nvSpPr>
          <p:cNvPr id="55" name="Ovale 54">
            <a:extLst>
              <a:ext uri="{FF2B5EF4-FFF2-40B4-BE49-F238E27FC236}">
                <a16:creationId xmlns:a16="http://schemas.microsoft.com/office/drawing/2014/main" id="{640AE594-D9DA-9F4A-8C6D-0C6E2DD61FB3}"/>
              </a:ext>
            </a:extLst>
          </p:cNvPr>
          <p:cNvSpPr/>
          <p:nvPr/>
        </p:nvSpPr>
        <p:spPr>
          <a:xfrm>
            <a:off x="7439978" y="539768"/>
            <a:ext cx="46299" cy="4629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8AD05"/>
              </a:solidFill>
            </a:endParaRPr>
          </a:p>
        </p:txBody>
      </p:sp>
      <p:sp>
        <p:nvSpPr>
          <p:cNvPr id="56" name="Ovale 55">
            <a:extLst>
              <a:ext uri="{FF2B5EF4-FFF2-40B4-BE49-F238E27FC236}">
                <a16:creationId xmlns:a16="http://schemas.microsoft.com/office/drawing/2014/main" id="{618018E8-B8D0-804F-95DA-7797850D5A5A}"/>
              </a:ext>
            </a:extLst>
          </p:cNvPr>
          <p:cNvSpPr/>
          <p:nvPr/>
        </p:nvSpPr>
        <p:spPr>
          <a:xfrm>
            <a:off x="7428038" y="1726546"/>
            <a:ext cx="46299" cy="4629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8AD05"/>
              </a:solidFill>
            </a:endParaRPr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39815FED-0DDD-A04F-B8BA-B471E3A4C9C6}"/>
              </a:ext>
            </a:extLst>
          </p:cNvPr>
          <p:cNvSpPr/>
          <p:nvPr/>
        </p:nvSpPr>
        <p:spPr>
          <a:xfrm>
            <a:off x="7474501" y="2947268"/>
            <a:ext cx="46299" cy="4629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8AD05"/>
              </a:solidFill>
            </a:endParaRP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6FD60C9E-615D-E34D-BB4B-A98B9FC65A97}"/>
              </a:ext>
            </a:extLst>
          </p:cNvPr>
          <p:cNvSpPr/>
          <p:nvPr/>
        </p:nvSpPr>
        <p:spPr>
          <a:xfrm>
            <a:off x="7520800" y="4339905"/>
            <a:ext cx="46299" cy="4629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8AD05"/>
              </a:solidFill>
            </a:endParaRPr>
          </a:p>
        </p:txBody>
      </p:sp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34F1829F-F914-CF45-A12A-20D556A00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334" y="3678699"/>
            <a:ext cx="2157480" cy="1428857"/>
          </a:xfrm>
          <a:prstGeom prst="rect">
            <a:avLst/>
          </a:prstGeom>
        </p:spPr>
      </p:pic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123FA1EC-77B4-064F-88E2-C54F83B0DF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00103" y="5608226"/>
            <a:ext cx="1992331" cy="1486663"/>
          </a:xfrm>
          <a:prstGeom prst="rect">
            <a:avLst/>
          </a:prstGeom>
        </p:spPr>
      </p:pic>
      <p:sp>
        <p:nvSpPr>
          <p:cNvPr id="22" name="Ovale 21">
            <a:extLst>
              <a:ext uri="{FF2B5EF4-FFF2-40B4-BE49-F238E27FC236}">
                <a16:creationId xmlns:a16="http://schemas.microsoft.com/office/drawing/2014/main" id="{F403128A-34F7-AA48-8674-A7E5DB099E5C}"/>
              </a:ext>
            </a:extLst>
          </p:cNvPr>
          <p:cNvSpPr/>
          <p:nvPr/>
        </p:nvSpPr>
        <p:spPr>
          <a:xfrm>
            <a:off x="379219" y="2936246"/>
            <a:ext cx="46299" cy="4629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8AD05"/>
              </a:solidFill>
            </a:endParaRP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8218CCFC-873A-6F48-8B44-872E6014C4C4}"/>
              </a:ext>
            </a:extLst>
          </p:cNvPr>
          <p:cNvSpPr/>
          <p:nvPr/>
        </p:nvSpPr>
        <p:spPr>
          <a:xfrm>
            <a:off x="367279" y="5290890"/>
            <a:ext cx="46299" cy="4629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8AD05"/>
              </a:solidFill>
            </a:endParaRP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CD9B152E-C516-2A47-8006-051C8D86246B}"/>
              </a:ext>
            </a:extLst>
          </p:cNvPr>
          <p:cNvSpPr/>
          <p:nvPr/>
        </p:nvSpPr>
        <p:spPr>
          <a:xfrm>
            <a:off x="358746" y="6284538"/>
            <a:ext cx="46299" cy="4629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8AD05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359E154-8F62-3648-9C74-9ACAF5A8470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883" r="24176"/>
          <a:stretch/>
        </p:blipFill>
        <p:spPr>
          <a:xfrm>
            <a:off x="3544394" y="157162"/>
            <a:ext cx="3624216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947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</TotalTime>
  <Words>284</Words>
  <Application>Microsoft Office PowerPoint</Application>
  <PresentationFormat>Personalizzato</PresentationFormat>
  <Paragraphs>87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Anna Pagani</cp:lastModifiedBy>
  <cp:revision>52</cp:revision>
  <cp:lastPrinted>2021-03-02T15:25:41Z</cp:lastPrinted>
  <dcterms:created xsi:type="dcterms:W3CDTF">2021-03-02T11:18:48Z</dcterms:created>
  <dcterms:modified xsi:type="dcterms:W3CDTF">2021-07-05T15:00:08Z</dcterms:modified>
</cp:coreProperties>
</file>