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25"/>
  </p:notesMasterIdLst>
  <p:sldIdLst>
    <p:sldId id="256" r:id="rId5"/>
    <p:sldId id="303" r:id="rId6"/>
    <p:sldId id="1054" r:id="rId7"/>
    <p:sldId id="1076" r:id="rId8"/>
    <p:sldId id="1070" r:id="rId9"/>
    <p:sldId id="1075" r:id="rId10"/>
    <p:sldId id="1073" r:id="rId11"/>
    <p:sldId id="1072" r:id="rId12"/>
    <p:sldId id="1074" r:id="rId13"/>
    <p:sldId id="1069" r:id="rId14"/>
    <p:sldId id="1008" r:id="rId15"/>
    <p:sldId id="1065" r:id="rId16"/>
    <p:sldId id="1026" r:id="rId17"/>
    <p:sldId id="1061" r:id="rId18"/>
    <p:sldId id="1059" r:id="rId19"/>
    <p:sldId id="1071" r:id="rId20"/>
    <p:sldId id="1064" r:id="rId21"/>
    <p:sldId id="1067" r:id="rId22"/>
    <p:sldId id="1053" r:id="rId23"/>
    <p:sldId id="939" r:id="rId24"/>
  </p:sldIdLst>
  <p:sldSz cx="9144000" cy="5143500" type="screen16x9"/>
  <p:notesSz cx="6819900" cy="99187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Fira Sans Black" panose="020B0604020202020204" charset="0"/>
      <p:bold r:id="rId32"/>
      <p:italic r:id="rId33"/>
      <p:boldItalic r:id="rId34"/>
    </p:embeddedFont>
    <p:embeddedFont>
      <p:font typeface="Roboto" panose="020B0604020202020204" charset="0"/>
      <p:regular r:id="rId35"/>
      <p:bold r:id="rId36"/>
      <p:italic r:id="rId37"/>
      <p:boldItalic r:id="rId38"/>
    </p:embeddedFont>
    <p:embeddedFont>
      <p:font typeface="Trebuchet MS" panose="020B0603020202020204" pitchFamily="3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29" userDrawn="1">
          <p15:clr>
            <a:srgbClr val="A4A3A4"/>
          </p15:clr>
        </p15:guide>
        <p15:guide id="2" orient="horz" pos="2709" userDrawn="1">
          <p15:clr>
            <a:srgbClr val="A4A3A4"/>
          </p15:clr>
        </p15:guide>
        <p15:guide id="3" pos="1587" userDrawn="1">
          <p15:clr>
            <a:srgbClr val="A4A3A4"/>
          </p15:clr>
        </p15:guide>
        <p15:guide id="4" orient="horz" pos="2051" userDrawn="1">
          <p15:clr>
            <a:srgbClr val="A4A3A4"/>
          </p15:clr>
        </p15:guide>
        <p15:guide id="5" pos="1111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9" roundtripDataSignature="AMtx7mjuLEV5YkJYNGG8J4J2A5gUncHF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A2A"/>
    <a:srgbClr val="81C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815EDA-B261-53BF-9E76-6F5118A70B7E}" v="155" dt="2026-10-21T09:28:07.271"/>
    <p1510:client id="{A95DA4AE-B4A4-6E51-F285-FBB5E5E641DF}" v="192" dt="2026-10-20T07:52:31.171"/>
  </p1510:revLst>
</p1510:revInfo>
</file>

<file path=ppt/tableStyles.xml><?xml version="1.0" encoding="utf-8"?>
<a:tblStyleLst xmlns:a="http://schemas.openxmlformats.org/drawingml/2006/main" def="{17603406-FA06-4DD6-A561-E7EF3DCCCF18}">
  <a:tblStyle styleId="{17603406-FA06-4DD6-A561-E7EF3DCCCF1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752DA06-C1A1-43C4-87DD-790B3C3F5AC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904" y="40"/>
      </p:cViewPr>
      <p:guideLst>
        <p:guide orient="horz" pos="1529"/>
        <p:guide orient="horz" pos="2709"/>
        <p:guide pos="1587"/>
        <p:guide orient="horz" pos="2051"/>
        <p:guide pos="11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171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170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7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7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169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17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63032" y="0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4975" y="1239838"/>
            <a:ext cx="5951538" cy="3348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1045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63032" y="9421045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it-IT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‹N›</a:t>
            </a:fld>
            <a:endParaRPr lang="it-IT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51538" cy="3348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3CF5D4F8-4B19-3490-3CB1-C63C8D7D7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5E17D126-E94E-73B7-9121-A0BD381D71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63E3C9B-E0FA-4A12-E054-BD5B20C175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5150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B6AB058F-27F6-B1F2-3036-770206EF5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3DC85939-4FA3-CF7F-8458-5D7728C53D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2328290A-6AF5-5A72-90D2-26F307A302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61480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CAB45B5-379B-546E-8A0C-03B617D81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3D3006F0-27EF-02F0-B689-859BE91506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545DFDD5-58BF-6781-B20E-9D4165C858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6749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905E391F-F6C0-E496-43DE-628CC13FA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E012A06B-132E-05E8-72E3-CE318CB953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C0B294A7-496D-3672-E7AD-6A7C625F60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7307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8FBB2771-6507-B778-9349-F8213C77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C148E10-5814-3975-C9B7-0A99FD0F7B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1BA5FBBB-7510-2DC1-6C12-17821CD150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8377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2261637F-734D-1ECD-CF0A-799B3BAEF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6E909A20-8B7B-0717-00BC-EFE8DC1369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912FAF1-66C2-C379-F021-C133EC3E78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1669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2EC28F6-E3CF-14A6-7173-B3158995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F77E30EC-E8E7-C654-C878-95DFD7FE32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A8344E94-4BAA-0D22-B365-C93A9208B1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37609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2DBC7671-09AD-026C-8E18-C7BDA9EDC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57B5F8C7-72E9-BC5F-FC08-7099CD8F0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BCB6A10-E802-9CD2-7432-A764782201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6569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61E0ED78-75CA-460A-1530-0CC080F2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A997872-A993-C2D4-16BB-A7AD637E6B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3ADB529B-CE6D-6532-4371-77B79502B3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206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E06B0B3C-9395-1391-8A30-F8FDD8F8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AE32A090-A7E8-536C-F25D-7419CE7D3C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3F41561-2337-5471-9320-2606CCBA19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8599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1BA5CFB0-36DC-2C44-6C51-6EA22D1C0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390F645-3FBB-158F-F577-8DE39E7AFF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D2492669-4A34-95B2-28CF-1C9E081D42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08570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54F74A73-0839-3F57-45C3-F7C2D2F69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4D4DD7C-30FD-B34B-E7A6-81230A1C0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8077354-FFCF-9030-33F2-A47F8D53F1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146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122541F0-0D04-4BBB-1F2A-14DCDEB81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9C41256D-92E8-137F-D85F-980254C569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29AC2A2F-D4C2-9846-CC3C-FAB066FE01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29469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961EBC74-AFF9-2DC6-D68B-5A918327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1AF69961-76E9-A43F-36FF-72A02BF8F5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A14F266-C9F3-333E-C3E7-0B38223E72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00308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8D274E2-17CB-3ADB-D8B6-FC2CEF026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A78C69E0-18CE-BBA0-D948-C5FC00C783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F0946B8-E918-441C-D50A-47D75E12EB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22396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487B9E5E-37E8-D74D-BA17-C0FB7BD65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51CB6BB-F431-7EFD-4641-9EBCB35FC6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4B23E0A4-9C10-B6B1-C8AB-38463AC75E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071034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3CD6D01B-FA99-B5C9-C3C1-E34957D2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06937F3F-F2DF-50D3-ACD8-8178D1532F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01D24AF4-9873-6C45-7C16-8362E2024E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06634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0285EACF-4224-3A86-A266-9B4044288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2A1C451-4ADF-1FCB-4796-B3E4A43E73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C1162FC1-E7AD-C611-E490-70ACF5E5D4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460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CE1F90-08FA-D54A-3D09-FB705A1F0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86F1449-99D2-1DBE-7610-229CBFD03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0250C8-EEA9-4FC2-84B6-88E2880A9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270B4C-5808-F1A4-B785-6F490465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740023-D5A9-B7EA-9982-7E5035C61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60546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ABCC0-15CF-FF95-F276-1ECDC117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4438E5-77FB-81DB-0AFD-72453D102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D53CEF-DB28-E5A1-A2AF-D8AA617D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A527F2-3EC8-CB7E-35BF-A9A3EC7A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DAE1E1-5236-3666-CDCB-7C9A9AAF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88862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452B1-C183-6A33-A45C-F548A684D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2E4BCF-DE29-2FB0-503E-CB58371FF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DCBB71-837D-76AA-7173-136CAE5D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78591D-EC2C-DE3B-8285-4153A2BE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E5C261-70DD-751A-C35C-BDC493E5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0738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B3A6FC-B008-6A4F-C477-B9C1BA6D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A12D9-E112-F582-F8B8-0B5E7981B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B658E0-BA0C-20AE-C9CB-210E9271F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DF6126-B6D7-F9C8-2479-78C978AC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530CFB-1B8C-766C-E677-FADE650A1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4D05C8F-B987-43C6-6485-267F4F3D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5122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734401-2DD8-F830-F660-8DF56EEA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1D7325-0BC7-423F-C09E-F0C5A2A0C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B77991-E839-863B-9751-7376CB4E2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7DA1C16-0519-B084-A56A-F16C0E2C3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63BD247-13DB-4C28-D91E-245F8DD63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C89ADB8-2A0E-768C-9444-06011CAE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CF6B994-71F5-0AFE-7475-A7953C5AA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B37196A-C6F9-F6F0-4E47-BC7FA129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8947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28795B-A544-0E85-8577-FF9C34FA9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98463DB-B4E3-8B3C-D4DB-9BAA70D7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5EA101-1374-4679-9622-86B39707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B8A4215-763D-F723-F6E0-42F433B0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1508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4ACBA2B-5194-AC00-A866-AD9C3316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7D81E76-5731-CA9E-C0BC-0035722E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F2F493-347C-6D18-4DDB-D8A9E469B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6880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A69FB0-FEF9-4A07-D606-6828750C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A8CE06-5123-256C-9A0E-4D3ED874E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9DB8B2-2A5F-1338-0CAB-737E47137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08A3A7-8828-4FB1-0702-7AACB2D19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8B820B-102B-1FB7-5EB5-6413A963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F1E1F9-E825-0053-24F7-103B22EF9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4611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9065E4-3694-BFC8-AD35-1517E5E3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0E2A1FA-A011-3965-4E3E-DFED9985D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44ADB2-CABB-41E1-EF7C-B4718AD8A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39E0BC-E3A2-2F9A-4A3D-E697E92B7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AC781B-BB3A-2640-8BE0-D4F16E683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B885F1F-089D-A279-3059-9A7BD1DD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216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5C5EF2-34EB-CB78-5F6C-01EB9F2B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D3F7841-817E-355C-CCC4-6001123DC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3CE8B8-2965-3AC0-10EA-4987E1898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ADB430-F6B6-AB20-B557-9A737D0B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FC37C5-C9E2-D338-FC49-05E116D8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72202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1B3428D-331B-5DC8-BA64-0DD8DA38DD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B5CC2A7-B430-75FE-7B3A-A100DB37F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745FBE-7CA5-5052-3BEF-F0DD9D721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4FA0753-ECF5-FA92-CAA3-44816E59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35F9E8-F0B5-0B3D-E872-1C240484D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36345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5"/>
          <p:cNvSpPr txBox="1">
            <a:spLocks noGrp="1"/>
          </p:cNvSpPr>
          <p:nvPr>
            <p:ph type="title"/>
          </p:nvPr>
        </p:nvSpPr>
        <p:spPr>
          <a:xfrm>
            <a:off x="723900" y="2131872"/>
            <a:ext cx="7696200" cy="121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DM Serif Display"/>
              <a:buNone/>
              <a:defRPr sz="6000" b="0"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body" idx="1"/>
          </p:nvPr>
        </p:nvSpPr>
        <p:spPr>
          <a:xfrm>
            <a:off x="723900" y="3259749"/>
            <a:ext cx="7696200" cy="46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body" idx="2"/>
          </p:nvPr>
        </p:nvSpPr>
        <p:spPr>
          <a:xfrm>
            <a:off x="723900" y="1275625"/>
            <a:ext cx="7696200" cy="8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8000" b="0">
                <a:solidFill>
                  <a:schemeClr val="accent2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532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;p45">
            <a:extLst>
              <a:ext uri="{FF2B5EF4-FFF2-40B4-BE49-F238E27FC236}">
                <a16:creationId xmlns:a16="http://schemas.microsoft.com/office/drawing/2014/main" id="{27C077E6-D38E-56CE-99C2-F009100EF9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903" y="2131868"/>
            <a:ext cx="7696203" cy="1219315"/>
          </a:xfrm>
        </p:spPr>
        <p:txBody>
          <a:bodyPr lIns="91421" tIns="45701" rIns="91421" bIns="45701" anchor="b" anchorCtr="1">
            <a:noAutofit/>
          </a:bodyPr>
          <a:lstStyle>
            <a:lvl1pPr algn="ctr">
              <a:defRPr sz="6000">
                <a:latin typeface="Bebas Neue Regular"/>
                <a:ea typeface="Bebas Neue Regular"/>
                <a:cs typeface="Bebas Neue Regular"/>
              </a:defRPr>
            </a:lvl1pPr>
          </a:lstStyle>
          <a:p>
            <a:pPr lvl="0"/>
            <a:endParaRPr lang="it-IT"/>
          </a:p>
        </p:txBody>
      </p:sp>
      <p:sp>
        <p:nvSpPr>
          <p:cNvPr id="3" name="Google Shape;30;p45">
            <a:extLst>
              <a:ext uri="{FF2B5EF4-FFF2-40B4-BE49-F238E27FC236}">
                <a16:creationId xmlns:a16="http://schemas.microsoft.com/office/drawing/2014/main" id="{E5F82BEE-6937-4EAB-4D6B-11ED78C555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903" y="3259744"/>
            <a:ext cx="7696203" cy="468904"/>
          </a:xfrm>
        </p:spPr>
        <p:txBody>
          <a:bodyPr lIns="91421" tIns="45701" rIns="91421" bIns="45701" anchorCtr="1"/>
          <a:lstStyle>
            <a:lvl1pPr marL="457200" indent="-228600" algn="ctr">
              <a:buNone/>
              <a:defRPr sz="1800">
                <a:latin typeface="Chivo"/>
                <a:ea typeface="Chivo"/>
                <a:cs typeface="Chivo"/>
              </a:defRPr>
            </a:lvl1pPr>
          </a:lstStyle>
          <a:p>
            <a:pPr lvl="0"/>
            <a:endParaRPr lang="it-IT"/>
          </a:p>
        </p:txBody>
      </p:sp>
      <p:sp>
        <p:nvSpPr>
          <p:cNvPr id="4" name="Google Shape;31;p45">
            <a:extLst>
              <a:ext uri="{FF2B5EF4-FFF2-40B4-BE49-F238E27FC236}">
                <a16:creationId xmlns:a16="http://schemas.microsoft.com/office/drawing/2014/main" id="{541C5A20-A26B-5993-1B40-6A333D0564B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903" y="1275624"/>
            <a:ext cx="7696203" cy="833384"/>
          </a:xfrm>
        </p:spPr>
        <p:txBody>
          <a:bodyPr lIns="91421" tIns="45701" rIns="91421" bIns="45701" anchorCtr="1">
            <a:noAutofit/>
          </a:bodyPr>
          <a:lstStyle>
            <a:lvl1pPr marL="457200" indent="-228600" algn="ctr">
              <a:buNone/>
              <a:defRPr sz="8000">
                <a:solidFill>
                  <a:srgbClr val="ED7D31"/>
                </a:solidFill>
                <a:latin typeface="Bebas Neue Regular"/>
                <a:ea typeface="Bebas Neue Regular"/>
                <a:cs typeface="Bebas Neue Regular"/>
              </a:defRPr>
            </a:lvl1pPr>
          </a:lstStyle>
          <a:p>
            <a:pPr lvl="0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42149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9D2EDC2-F754-11A4-B0A5-2016FFE2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A446C2-6E62-8BC2-710E-B03C7DFD7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54FC1C-B79D-0C24-CA8B-3061D07CDA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D8D99-890B-D64D-B4E4-467F4E81BD01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AF1D13-F50A-9B9A-47BB-D105F36ED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2651BE-4D56-19A3-3FD4-CE789E06E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83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5202051" y="4425925"/>
            <a:ext cx="3941949" cy="434384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554360" y="0"/>
            <a:ext cx="2011760" cy="44874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566120" y="0"/>
            <a:ext cx="2011760" cy="44874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5577880" y="0"/>
            <a:ext cx="2011760" cy="44874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</a:pPr>
            <a:r>
              <a:rPr lang="en"/>
              <a:t>ANIMATED INTRO FOR </a:t>
            </a:r>
            <a:r>
              <a:rPr lang="en">
                <a:solidFill>
                  <a:schemeClr val="dk2"/>
                </a:solidFill>
              </a:rPr>
              <a:t>SOCIAL MEDIA PLATFORMS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4" name="Google Shape;94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1554360" y="0"/>
            <a:ext cx="2011760" cy="514350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566120" y="0"/>
            <a:ext cx="2011760" cy="514350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5577880" y="0"/>
            <a:ext cx="2011760" cy="514350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457200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993560C-ED79-1E71-94C0-1BB8C64B54E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1A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Carattere, Elementi grafici, logo&#10;&#10;Descrizione generata automaticamente">
            <a:extLst>
              <a:ext uri="{FF2B5EF4-FFF2-40B4-BE49-F238E27FC236}">
                <a16:creationId xmlns:a16="http://schemas.microsoft.com/office/drawing/2014/main" id="{CBB048FA-BD71-0931-6FC4-942B257B7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499" y="1892282"/>
            <a:ext cx="1758764" cy="1279101"/>
          </a:xfrm>
          <a:prstGeom prst="rect">
            <a:avLst/>
          </a:prstGeom>
        </p:spPr>
      </p:pic>
      <p:sp>
        <p:nvSpPr>
          <p:cNvPr id="7" name="Anello 6">
            <a:extLst>
              <a:ext uri="{FF2B5EF4-FFF2-40B4-BE49-F238E27FC236}">
                <a16:creationId xmlns:a16="http://schemas.microsoft.com/office/drawing/2014/main" id="{D7002EE6-32D4-897C-9D24-FC41E2D0FB8B}"/>
              </a:ext>
            </a:extLst>
          </p:cNvPr>
          <p:cNvSpPr/>
          <p:nvPr/>
        </p:nvSpPr>
        <p:spPr>
          <a:xfrm>
            <a:off x="2294012" y="265357"/>
            <a:ext cx="4612785" cy="4612785"/>
          </a:xfrm>
          <a:prstGeom prst="don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1558614-DB8E-F17B-3CC4-DEB11E6D59D2}"/>
              </a:ext>
            </a:extLst>
          </p:cNvPr>
          <p:cNvSpPr/>
          <p:nvPr/>
        </p:nvSpPr>
        <p:spPr>
          <a:xfrm>
            <a:off x="-360780" y="2205364"/>
            <a:ext cx="282440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F5B24C0-D2B5-5E00-DE5E-803FEA6F5B91}"/>
              </a:ext>
            </a:extLst>
          </p:cNvPr>
          <p:cNvSpPr/>
          <p:nvPr/>
        </p:nvSpPr>
        <p:spPr>
          <a:xfrm>
            <a:off x="6849988" y="2218953"/>
            <a:ext cx="282440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:fade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2;p4">
            <a:extLst>
              <a:ext uri="{FF2B5EF4-FFF2-40B4-BE49-F238E27FC236}">
                <a16:creationId xmlns:a16="http://schemas.microsoft.com/office/drawing/2014/main" id="{329E4BED-BB0F-5DD4-7EA1-E488E38FA24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0862" y="1484634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it-IT" sz="4800" b="1">
                <a:solidFill>
                  <a:srgbClr val="C00000"/>
                </a:solidFill>
                <a:latin typeface="Fira Sans Black" panose="020B0503050000020004" pitchFamily="34" charset="0"/>
                <a:cs typeface="Calibri" panose="020F0502020204030204" pitchFamily="34" charset="0"/>
              </a:rPr>
              <a:t>Offerte di Lavoro</a:t>
            </a:r>
          </a:p>
        </p:txBody>
      </p:sp>
      <p:sp>
        <p:nvSpPr>
          <p:cNvPr id="6" name="Google Shape;245;p6">
            <a:extLst>
              <a:ext uri="{FF2B5EF4-FFF2-40B4-BE49-F238E27FC236}">
                <a16:creationId xmlns:a16="http://schemas.microsoft.com/office/drawing/2014/main" id="{5DF9696D-11E3-A3CE-73F5-597F50785EE6}"/>
              </a:ext>
            </a:extLst>
          </p:cNvPr>
          <p:cNvSpPr/>
          <p:nvPr/>
        </p:nvSpPr>
        <p:spPr>
          <a:xfrm rot="5400000">
            <a:off x="3664773" y="923799"/>
            <a:ext cx="158374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33C1AB-9132-4349-86FA-D307A85DF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9867"/>
            <a:ext cx="9144000" cy="179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ottotitolo 2">
            <a:extLst>
              <a:ext uri="{FF2B5EF4-FFF2-40B4-BE49-F238E27FC236}">
                <a16:creationId xmlns:a16="http://schemas.microsoft.com/office/drawing/2014/main" id="{CD5CF9B7-C4EE-415B-A96B-09385B434423}"/>
              </a:ext>
            </a:extLst>
          </p:cNvPr>
          <p:cNvSpPr txBox="1">
            <a:spLocks/>
          </p:cNvSpPr>
          <p:nvPr/>
        </p:nvSpPr>
        <p:spPr>
          <a:xfrm>
            <a:off x="530862" y="2297950"/>
            <a:ext cx="6858000" cy="8651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ClrTx/>
              <a:buNone/>
            </a:pPr>
            <a:r>
              <a:rPr lang="it-IT" sz="2000">
                <a:latin typeface="Calibri"/>
                <a:cs typeface="Calibri"/>
              </a:rPr>
              <a:t>Centro per l’Impiego di ROZZANO aggiornate al 23/10/2026</a:t>
            </a:r>
            <a:endParaRPr lang="it-IT" sz="2000" dirty="0">
              <a:latin typeface="Calibri" panose="020F0502020204030204" pitchFamily="34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0B30D18-4419-4A2F-894E-510E6B3095D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75" y="-7352"/>
            <a:ext cx="5648325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1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9040080-9D77-8209-93E0-CD9F769A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463E57A2-F868-E856-3FBF-10F1B14EF4DC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B0D8807-65A7-7BA9-F8BC-DDE3F4019DE8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E9A504BB-294F-08F3-F547-779983561850}"/>
              </a:ext>
            </a:extLst>
          </p:cNvPr>
          <p:cNvSpPr txBox="1"/>
          <p:nvPr/>
        </p:nvSpPr>
        <p:spPr>
          <a:xfrm>
            <a:off x="1132269" y="151079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Operaio chimico/farmaceutico</a:t>
            </a:r>
            <a:endParaRPr lang="it-IT" sz="4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  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(ID-111147)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  <a:ea typeface="Calibri"/>
                <a:cs typeface="Calibri"/>
              </a:rPr>
              <a:t>FIZZONASCO DI PIEVE EMANUELE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risorsa, per azienda leader nella produzione di estratti botanici, si dovrà occupare di carico e scarico materie prime, movimentazione delle piante officinali e dei solventi necessari per l'avvio del ciclo produttivo negli impianti; Conduzione estrattori e filtri, gestione operativa dei macchinari ; Operazioni di torchiatura; Monitoraggio della concentrazione; Miscelazione e omogeneizzazione: preparazione del prodotto finito unendo diversi estratti o eccipienti secondo le ricette e le specifiche tecniche; Pulizia e sanificazione (CIP), esecuzione delle procedure di lavaggio degli impianti tra un lotto e l'altro per evitare contaminazioni incrociate in conformità alle GMP.</a:t>
            </a:r>
            <a:r>
              <a:rPr lang="it-IT" sz="9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endParaRPr lang="it-IT" sz="900" dirty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esperienza nella mansione, capacità di gestione di impianti di estrazione, filtrazione e 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torchiature, con 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attenzione ai parametri di temperatura e pressione; disponibilità a lavorare su turni e</a:t>
            </a:r>
            <a:r>
              <a:rPr lang="it-IT" sz="9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attitudine al lavoro operativo.</a:t>
            </a:r>
            <a:endParaRPr lang="it-IT" dirty="0">
              <a:ea typeface="Calibri"/>
            </a:endParaRP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su turni: 6:00-14:00; 14:00-22:00; 22:00-06:00 da lunedì a sabato- Industria chimica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€ 25.000/26.000 + buoni pasto € 8</a:t>
            </a: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7EAFBEF6-F53D-8F8E-8F4E-1F1C29BC9C16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87F712E8-4292-DCA8-0DB4-3F70EC37B59B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5B5ADAE7-FA04-CE64-9447-0E5A78BB8BFD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A637A318-C0D9-AFB0-21AA-32E532401F6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BF9AA160-B07A-65BC-6938-18C8D54DF225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B6CCAA2F-33EF-EB40-A449-E36649B9A78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16E0C327-B1DA-0619-BFF0-2950DB943D79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ABE666AD-FD38-9DCE-EF7A-0AB6E0063C4C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57D3D9EA-111A-60AF-F7B6-4BF800AAC5AC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A90889D3-86C5-B68E-791F-FC2A452A4104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E69B8207-5146-5277-A428-979767575233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308A0DF-74D2-CD34-0F42-D3623B79630B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5B533A6-EFD0-7565-137E-7F9154C57669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591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CA7909F-5DBF-1204-1B4B-3C9D211AC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ADAA4C2F-55DA-8446-64C7-18554F92EC3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15C7C90-147D-0017-7579-3159A366CEFF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1DC4FAC0-58DC-EFCD-B435-705F53A1F95A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  </a:t>
            </a:r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Operai</a:t>
            </a:r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metalmeccanici</a:t>
            </a:r>
            <a:endParaRPr lang="it-IT" sz="4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(ID-111105)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 dirty="0">
              <a:latin typeface="Calibri"/>
              <a:ea typeface="Calibri"/>
              <a:cs typeface="Calibri"/>
            </a:endParaRP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</a:t>
            </a:r>
            <a:r>
              <a:rPr lang="it-IT" sz="2000" b="1">
                <a:latin typeface="+mn-lt"/>
              </a:rPr>
              <a:t> FIZZONASCO DI PIEVE EMANUELE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Le risorse, per EGI SRL, azienda di produzione capicorda a compressione, si occuperanno di cicli produttivi, trance, tagliatubi, macchine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preisolanti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, reparto stagnatura elettrolitica.</a:t>
            </a:r>
            <a:endParaRPr lang="it-IT"/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Trebuchet MS"/>
                <a:ea typeface="Roboto"/>
                <a:cs typeface="Calibri"/>
              </a:rPr>
              <a:t>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pregressa nel ruolo, diploma perito elettrotecnico/ laurea in ingegneria elettrica, pacchetto office. Conoscenza delle normative CEI e del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dlgs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. 81/08.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su turni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6:00-14:00; 14:00-22:00; 22:00-06:00 da lunedì a sabato- Industria chimica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  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da circa 2.200 € lordi al mese per 13 mensilità</a:t>
            </a:r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F6D6AA3E-549F-BBBD-4366-372261AB055C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C4DEC162-849C-D96D-939E-51342F9A6FBE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D77D03FB-1EEB-C712-FC07-95337147E7C0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42618D23-EE32-82C8-FADE-386CF327F92E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CC537850-6811-2C34-9E6F-B2437B165469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0385FBDA-7B25-4379-C2E3-D31A2AFB0B32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D090D624-4C55-CA69-656C-C61B9622C664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8BE96023-9735-B0B7-A70A-4619F9DB458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2093A35C-EC42-E2FD-9345-2B6AAE67FF9D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C33D000B-9797-293A-EE47-A25E393C9DE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4EA3553-0E07-65E7-5F99-C6A45172A658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C3DB138E-1277-4D9B-B9BA-9095ABAD6410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7BA0DB37-FBB1-A997-B083-6D0280499DD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570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983D4FC9-93A1-75BA-29EC-60849D885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9EAACAA-C6AA-1AC9-2ED5-906E91B56268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481EC49D-986D-6DC0-7C62-63750130846C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42ECA50-68C6-743E-C0E1-BF53FB7A7BB7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    </a:t>
            </a:r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Project</a:t>
            </a:r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Manager</a:t>
            </a:r>
            <a:endParaRPr lang="it-IT" sz="4000" b="1" dirty="0">
              <a:solidFill>
                <a:srgbClr val="C00000"/>
              </a:solidFill>
              <a:ea typeface="Calibri"/>
              <a:cs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(ID-110880)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 dirty="0">
              <a:latin typeface="Calibri"/>
              <a:ea typeface="Calibri"/>
              <a:cs typeface="Calibri"/>
            </a:endParaRP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</a:t>
            </a:r>
            <a:r>
              <a:rPr lang="it-IT" sz="2000" b="1">
                <a:latin typeface="+mn-lt"/>
              </a:rPr>
              <a:t> PIEVE EMANUELE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la SEA TECHNOLOGY che realizza impianti elettrici,  si occuperà di pianificare , gestire e coordinare le commesse, essere riferimento per clienti , fornitori, subappaltatori e professionisti, coordinare capi di cantiere  e monitorare attività operative, controllare avanzamento lavori, costi , tempi  e qualità delle lavorazioni (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sal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, varianti, consuntivi), analizzare le esigenze tecniche organizzative  e definire la risorse necessarie, verificare e gestire la documentazione tecnica di commessa, garantire il rispetto delle procedure aziendali, norme tecniche e della sicurezza.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Trebuchet MS"/>
                <a:ea typeface="Roboto"/>
                <a:cs typeface="Calibri"/>
              </a:rPr>
              <a:t>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pregressa nel ruolo, diploma perito elettrotecnico/ laurea in ingegneria elettrica, pacchetto office. Conoscenza delle normative CEI e del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dlgs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. 81/08.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Time settimanali  orario flessibile – Metalmeccanico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min 30958 - max 36000 € - indennità, premio produzione, ticket, pc e cellulare aziendale, formazione continua.</a:t>
            </a:r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4A38145-8E8F-F27A-E30C-386817B1498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36EF156A-63FF-9D83-53D6-28CEFE04B4FC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D63253EF-C20A-4817-2B89-9019BD9CCB32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30D0553D-3B03-45B8-D891-C1E759C506C4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FCCCF4FE-9424-3A44-A74F-FE4DA52D56FE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617C41B-B13C-A787-5CF3-C88DC10A3FA4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9A19CEF9-4D93-E02D-D327-77A14AB8433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5198C3D-14C5-74A9-4F0B-9F7132F969C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21BE5280-15BA-1214-66DE-375B9B5883D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64199E4D-3B5F-22DD-6ADD-8314D73E5406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E5632F62-9FC0-0F21-B8B7-5FC1C9F25C71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5F5A0B38-2802-827D-2101-0FD817EEFC2C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E8EB33D3-0006-1738-AB76-E2CB31D9C0EE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505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E5ABBB4-E0D1-7FD9-D681-CC905E6B8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71BE2BB-6A4F-341D-DB82-68C89A8BEED0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D86A3AE0-82C0-B0F6-38D5-B151F472CA04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2B5BA2B9-3EB2-7076-A3D9-8860E66453CA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   Contabile</a:t>
            </a:r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junior</a:t>
            </a:r>
            <a:endParaRPr lang="it-IT" sz="4000" b="1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(ID-110796)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  <a:r>
              <a:rPr lang="it-IT" sz="2000" b="1">
                <a:latin typeface="Calibri"/>
                <a:ea typeface="Calibri"/>
                <a:cs typeface="Calibri"/>
              </a:rPr>
              <a:t>SOST.MATERNITA'</a:t>
            </a:r>
            <a:endParaRPr lang="it-IT" sz="2000" b="1" dirty="0">
              <a:latin typeface="Calibri"/>
              <a:ea typeface="Calibri"/>
              <a:cs typeface="Calibri"/>
            </a:endParaRP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</a:t>
            </a:r>
            <a:r>
              <a:rPr lang="it-IT" sz="2000" b="1" dirty="0">
                <a:latin typeface="+mn-lt"/>
              </a:rPr>
              <a:t> ROZZANO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azienda del settore illuminazione ed energia, si occuperà di registrazioni contabili, reportistica,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riconciliazioni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bancarie e controllo delle transazioni contabili.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Trebuchet MS"/>
                <a:ea typeface="Roboto"/>
                <a:cs typeface="Calibri"/>
              </a:rPr>
              <a:t>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Competenze di base in contabilità, come registrazione delle transazioni e riconciliazioni bancarie. Conoscenza dei principi generali di finanza e dei processi di reporting finanziario. Abilità nell'uso di programmi software contabili e strumenti digitali di calcolo. Capacità organizzative, attenzione ai dettagli e capacità di rispettare le scadenze. Esperienza pregressa in posizioni simili costituiranno un vantaggio. Stiamo cercando una persona attenta ai dettagli e in grado di lavorare in team. 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40 h settimanali  9:00/18:00 – COMMERCIO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circa 23000 € 28.000 + pasto, posto auto, 1g di smart a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settimana</a:t>
            </a:r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EFB8BB6A-F74A-59FF-0B4E-802A743DC0CB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ADC7231-0395-A9A7-5288-DFDB752D772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0D6C213C-B666-64F1-FED2-70735CD090D6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6BB2AD2-239C-7B86-74A8-8B2C2726237E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A1BDBCE0-C771-B405-B31A-4B3F6ED04536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B848E3B-995D-25D9-1082-9096B54F3BA5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21CAC225-4E24-8F9E-76CF-80135C73198D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4A44DFCC-0A05-96A5-D139-7C98D26DA6AB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5BD7D66B-7969-0EDA-0E6C-942DA7256881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3244C65-027A-A3E8-689C-252BD8CAEB0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B45B3997-7102-9D60-5446-B8ADBAC3AC61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DFCFBEDD-3DA2-890C-B000-717CB87EB225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D13CF745-A83C-F6A3-56B6-2601FF1C379F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863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2B356443-A904-3B95-62DC-5A0A86C42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F380B90C-A6DC-E3B1-FFD7-612F68455E07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F16EF96-40AE-8412-D219-3AB4670E2FE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8284F4CA-37CF-D3E7-71E4-2D9B55AAE24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    Ufficio acquisti</a:t>
            </a:r>
            <a:endParaRPr lang="it-IT" sz="4000" b="1" dirty="0">
              <a:solidFill>
                <a:srgbClr val="C00000"/>
              </a:solidFill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(ID-110420)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</a:t>
            </a:r>
            <a:r>
              <a:rPr lang="it-IT" sz="2000" b="1" dirty="0">
                <a:latin typeface="+mn-lt"/>
              </a:rPr>
              <a:t> ROZZANO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società di installazione di apparecchiature industriali, si occuperà gestione acquisti e materiali, rapporti con i fornitori, contrattazione prezzi e condizioni, registrazioni non conformità, monitoraggio e sollecito delle consegne.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preferibile diploma di perito meccanico,  indispensabili conoscenze informatiche (WORD, EXCEL, posta elettronica) e lingua inglese, capacità organizzative, collaborative, gestione dello stress, precisione e riservatezza completano il profilo 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40 h settimanali 8:00/17:00 o 9:00/18:00 – INDUSTRIA METALMECCANICA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dai € 28.000 ai 35.000 + ticket e welfare aziendale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17EDCD80-15C7-E17C-EA69-82944430D5B7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2F8F160-292C-22D2-661E-1B60F45C318C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C7504ACC-D1F9-D09F-6CF9-C90B699CBF67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A9231E4-CB4A-4798-7D1B-2B396B0125DC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89AE136F-6CAA-BD3F-1729-31E79037F904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08FA4A7-24E6-EBAB-B1A8-662971FE355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AEC1BE64-D7E1-D60F-06E8-86480ACFF6C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4A1B517D-E08D-54DE-77DC-E6633903C21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005D4314-1A9B-DA14-4353-C4C200014C05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4B301B67-9E0B-C115-8D74-6F0E4584BC2B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6B51BF3A-F987-D090-DD2E-5261D8A9C67B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AFBCFEC3-63A4-4061-C49C-25CED42F4B4D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F783797-D706-EA13-981D-0DE525A97ED6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17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FB51CAD2-1688-E9A1-9D27-5CFC46702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719FC30F-4A9C-8228-D84D-107355A77C20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3594D6B7-DF62-6E26-2548-C3E63E4168E7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E6FB52F2-9648-6A12-EA1A-0B590989EF59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 Meccanico Gommista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(ID-110244)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</a:t>
            </a:r>
            <a:r>
              <a:rPr lang="it-IT" sz="2000" b="1" dirty="0">
                <a:latin typeface="+mn-lt"/>
              </a:rPr>
              <a:t> ROZZANO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azienda di riparazione e manutenzione autoveicoli, ricerca meccanico riparatore autoveicoli e gommista.</a:t>
            </a:r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pregressa nel ruolo minimo 1 anno, patente B. 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40 h settimanali 08:30 12:00 /14:00 18:00 - METALMECCANICA</a:t>
            </a:r>
          </a:p>
          <a:p>
            <a:endParaRPr lang="it-IT" sz="1200" b="1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circa 22.000 per APPRENDISTATO, ma si valutano anche profili c/esperienza  </a:t>
            </a:r>
          </a:p>
          <a:p>
            <a:endParaRPr lang="it-IT" sz="1200" b="1" dirty="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6A556780-F36D-1C89-635D-C69FF5C4D306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32145F70-761E-0FC9-F2AC-15DCA086DF50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6DAA12A5-C4CE-694E-10EB-DEE2FC38E234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DC83A3D2-D9A9-E87D-32A8-5103EE79800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69D1FA64-A631-9319-5148-FE62C83D3AFF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86C048B-C65D-DCC5-16D0-FCCF1AC36BD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DC98CABC-9AB9-11B4-68F5-7B8AB44BE763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74428321-DEF5-4681-809D-7B17B06C426D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E1D6FF0F-D75B-E9C3-E06B-9FB20C03FA1A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9DAA1E65-9D23-E31F-3BFF-596848358DE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77589F3E-1C54-2859-BEF1-9203D72BA88C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152198E-1062-BB65-D373-E3735F23B765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521830BD-0762-5428-D939-0D34F59CEC25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78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13CD4A0C-EA66-508E-54D8-2CAC64830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B3CE80F-E00E-FDBB-6269-0D2B9F7BCBFB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4ECE13C3-8245-1397-6779-384187E32F3B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7928735C-8A0A-4252-6907-9157724BAEC7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Replay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(ID-110126)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SCALO MILANO LOCATE TRIULZI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clientela, garantendo un'esperienza d'acquisto in linea con i valori 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30h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full time 23.000/24.000le da riparametrare per il part time + buoni pasto</a:t>
            </a:r>
            <a:endParaRPr lang="it-IT" sz="1200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9924860A-0324-43F8-4CE1-18F9B07B73B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A5C8CCA3-E9CB-4250-41C2-2B53EEC80FD7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056EA4DE-2E90-7D21-6AC5-4BEF36F2C933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AFB38435-B21F-D021-D8D9-EB15B2E3609C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F0BB6CDD-857B-E0CC-776E-8B73F1EEDDDB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B3976F8-A9F2-B2B8-6957-8BEAAD57A3E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B2AD37C-5DEC-7AE1-A5D7-36D11F22D192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24415AD8-E364-88AC-D753-D60C2D58529B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B65160FD-4449-DFD3-EEA8-A0CC34E3483F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D4865E42-3CAE-891F-40A3-43615B4E3727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4F43D1A-C100-723D-C869-819CC724DA8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380F7F34-DB8E-8A3D-4ED2-ECAE92C04F8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8C288DB9-6963-B59A-1FC7-D3A04705776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631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11C9289D-96B4-CD80-F425-4324BA01F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00B6945-B734-FA97-F299-0829B82E78B1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3806328D-6D1A-3E60-8EE8-57B66DC3DF96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4928B79-A221-3AFA-2F21-D706EB23543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Vincenzo Dascanio</a:t>
            </a:r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(ID-110123-110124)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SCALO MILANO LOCATE TRIULZI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 per oggettistica e piante. La figura sarà inoltre responsabile della cura e manutenzione delle piante presenti nel punto vendita, garantendone il corretto stato di salute e la migliore presentazione espositiva. Accogliere e assistere i clienti durante il processo di acquisto. Fornire consulenza sui prodotti di oggettistica e sulle piante in vendita. Gestire le attività di vendita e le operazioni di cassa. Curare l'allestimento e il riordino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dgli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spazi espositivi. Si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ricrcano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persone da inserire in </a:t>
            </a:r>
            <a:r>
              <a:rPr lang="it-IT" sz="1200" b="1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ORGANICO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 anche  </a:t>
            </a:r>
            <a:r>
              <a:rPr lang="it-IT" sz="1200" b="1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SUPPORTO PERIODO NATALIZIO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(ottobre/dicembre 2026)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dettaglio, interesse per il settore.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24h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circa 15.000</a:t>
            </a:r>
            <a:endParaRPr lang="it-IT" sz="1200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E28A3F4-EDA3-F32B-53B8-40C95E720DA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895E166-A7C0-49A8-8E53-4F0D2F6C1363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7AB971C6-D66B-9FFA-C02F-7F1880DF8B2C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412CC789-65E5-DC2D-321A-2CF62F8BB25B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0940C7E7-E9E6-4A65-587B-698200E99179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82D4E81C-C0D3-D21F-C805-8A995C0AE12D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C41201E6-4287-644C-103F-3461C5FC1E6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A8A53646-E7EC-B874-6003-55384716861E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79CA4CB7-4DB5-91F4-182C-A752414504ED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9895B74D-3433-4BBB-5CAA-F4CB025F9E1D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A9B9C3EC-B7E9-54F1-C0E7-2156C18FA7B8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FB18B558-8A2F-E341-2175-BA6F0D067BB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E147F0FD-ED15-1360-BBE8-F21808B91454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727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47EDBE96-D094-7892-3EF8-1C2FFA701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42FB4428-44FB-35C3-60CA-BF321450F7B2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972DFF7-CE25-FAB9-AFBF-E75B680992CB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7C0EF92-1B08-CAD9-3434-83E20045CE7F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Guardia giurata particolare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(ID-109861)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BINASCO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La risorsa, per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Battistolli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, si occuperà di controllo accessi, m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onitoraggio dei flussi di persone nei varchi di sicurezza, sorveglianza del sito e segnalazione di eventi o anomalie, applicazione delle procedure aziendali e gestione delle violazioni di sicurezza, collaborazione con il team e il cliente per il miglioramento continuo del servizio.</a:t>
            </a:r>
            <a:endParaRPr lang="it-IT"/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condotta morale impeccabile; patente B e mezzo proprio; titoli di Guardia Particolare Giurata in corso di validità (o forte motivazione ad acquisirli); ottima conoscenza dell’inglese; disponibilità ai controlli </a:t>
            </a:r>
            <a:r>
              <a:rPr lang="it-IT" sz="1200" dirty="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pre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-assuntivi (screening, test antidroga, verifica precedenti); costituisce titolo preferenziale l’esperienza pregressa nel settore della sicurezza, nelle forze dell’ordine, nei vigili del fuoco o in ambito militare; disponibilità ai turni e al lavoro nei weekend.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40 ore su tre turni (6-14; 14-22; 22-6) – Vigilanza Privata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27.000 + ticket</a:t>
            </a: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B4CDF4C3-BDBD-65A0-9CDF-B70CE53A6EC7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F9A7DB61-DB09-614D-6BDE-3068C7104323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2AA67F87-BE75-D7DB-E8F2-39AAA58622D5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A1D40E6-9866-FAA1-61A0-0CC9ED2A6C1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7888CD4-85E0-49C4-577C-D5E69F66F0F7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2C3B9CBF-6D64-E082-C7FB-343554BBF66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A58ED968-73CC-7642-6643-14E974A13910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681E6A2-BEA8-904A-07A7-A9C578F2EA7B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78BEAB1C-B1D1-77CA-B163-DB971447A8C5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EA4D7D1B-FBB2-3566-0896-7ADC3D73202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B8568423-09C1-79C1-60DE-459B56F6B6E2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4A8E959-92EE-E906-5FBC-DF961C6D24B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7554B9E5-941A-CFD2-4191-70EF2522E600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827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FA66FDF3-87C9-F094-FD55-107CCECB6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915D514F-11FF-7566-0C54-B88767815935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CE8BB29C-A5FA-0F2A-3A00-3F1E4F594A83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9C6280F-1F78-FEE0-8FE0-CC7699291C8D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Primadonna</a:t>
            </a:r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(ID-109572)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ROZZANO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clientela, garantendo un'esperienza d'acquisto in linea con i valori 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e  Full time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Retribuzione full time 1490 mensile da riparametrare per il part time, 5° livello Commercio.</a:t>
            </a: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7C2D0EA5-49C1-2344-AF96-47016E566730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4AAE6D2-9F15-8E08-5A09-224DA5B1AEE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EFA0683-DE1D-0A27-8391-897DACA06F0F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66880CA8-284F-D7CC-D993-6D0DAF2FAFD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6454D9E-00DF-4AF4-335C-84081C1D515E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D68D4877-702D-2B2A-86B2-E159E6B8DE1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CBA728A6-11A2-5191-DEA9-1D017AFF029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8230DB8-7BBF-0DAC-C9F0-B75ED37F7EE4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9E8FCF57-F8AC-A9B4-B820-714E2CB99BD0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D679CD2-400D-34BD-ABFC-8E58CD5AE0B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F81AEF8C-95EF-3495-EB40-3A59E0D2FAE6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E859090-D316-B705-03E4-0781C4A373F0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BA93ACD-67B3-EBD4-9463-80D939FAD95C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817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CDFA797B-67C8-B81C-467D-22722B3F9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FF30263D-2968-43C3-4DC7-1E36026A880E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7C5687A6-6ED9-6044-1146-CBC5E562810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A0253D1-D781-F137-73B8-A8C061F81E7E}"/>
              </a:ext>
            </a:extLst>
          </p:cNvPr>
          <p:cNvSpPr txBox="1"/>
          <p:nvPr/>
        </p:nvSpPr>
        <p:spPr>
          <a:xfrm>
            <a:off x="1077721" y="159657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Cablatore, assemblatore junior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(ID-108797)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 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LACCHIARELLA </a:t>
            </a:r>
            <a:endParaRPr lang="it-IT" sz="2000" b="1">
              <a:ea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 società fabbricazione apparecchiature per controlli processi industriali, si occuperà di cablaggio e assemblaggio componenti meccanici, elettrici ed elettronici, garantendo conformità a standard tecnici. Previste anche trasferte c/o clienti per installazione, collaudo ed interventi manutenzione su apparecchiature ed impianti.</a:t>
            </a:r>
            <a:endParaRPr lang="it-IT"/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Indispensabile esperienza di almeno 6 mesi nelle mansioni da svolgere, diploma tecnico industriale, perito elettronico o equivalenti, conoscenza base elettronica, impiantistica, lettura schemi elettrici e disegni tecnici, uso utensili manuali e strumenti misura, inglese almeno liv. A2, ottima conoscenza lingua italiana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40 h/settimanali dal lunedì al venerdì, Orario elastico 8.00/9.00 – 17.00/18.00, pausa pranzo 12.30-13.30 - Metalmeccanica Industria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commisurata ad esperienza, indicativamente RAL € 23000/25000, Ticket restaurant € 6</a:t>
            </a: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0CCDACF3-47AD-B7E4-129B-DAD426E34278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CF80634-5332-DFBE-C66F-F8886E47F43F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8D3209EC-DEEE-F477-9604-39450B93B6FE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2E39031E-10AB-343B-8B14-1620F75B864C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024072A8-9CB3-79A4-16BC-47FB56C1EAB9}"/>
              </a:ext>
            </a:extLst>
          </p:cNvPr>
          <p:cNvSpPr/>
          <p:nvPr/>
        </p:nvSpPr>
        <p:spPr>
          <a:xfrm flipH="1">
            <a:off x="805046" y="20607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5C1EFFD9-4B24-F8D5-7177-635A6B5561C2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045B783-1A25-87C7-77B2-3FB3F83C03FF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72607D64-630F-1925-C1C8-1406D7D93758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899C02A0-5660-9AB2-5FE4-6BA360FF9F0C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1FDA9F0F-0A1B-2C20-53F2-3B72F346F882}"/>
              </a:ext>
            </a:extLst>
          </p:cNvPr>
          <p:cNvSpPr/>
          <p:nvPr/>
        </p:nvSpPr>
        <p:spPr>
          <a:xfrm>
            <a:off x="725729" y="2912964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B9683EF-A42E-D635-1DEF-73A9B8FCEC4B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2430574D-32B7-9051-04F4-EE2DC457D0DC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D49AA7D3-341D-CD62-EF89-E1F001E88341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266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C7A50187-B00A-8369-D8AB-C62051199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05A63407-078B-1CAD-E47F-CC4785D025B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E551B69-5E7A-353E-4DCB-A35602151F80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4FFEBBDC-0F3C-7BD0-B9D2-006DF3C7DECA}"/>
              </a:ext>
            </a:extLst>
          </p:cNvPr>
          <p:cNvSpPr txBox="1"/>
          <p:nvPr/>
        </p:nvSpPr>
        <p:spPr>
          <a:xfrm>
            <a:off x="1077721" y="159657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Lavapiatti  part time hotel  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                             (ID-108450)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 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LOCATE TRIULZI </a:t>
            </a:r>
            <a:endParaRPr lang="it-IT" sz="2000" b="1">
              <a:ea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 azienda operante nel settore della ristorazione e della preparazione di prodotti alimentari, specializzata nella produzione e somministrazione di piatti pronti e nella gestione di attività di cucina,  si occuperà di: lavaggio di stoviglie, pentole, utensili e attrezzature di cucina;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niordino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e pulizia dell'area lavaggio e della cucina; supporto nelle attività di igienizzazione degli ambienti di lavoro; smaltimento dei rifiuti e gestione della raccolta differenziata; controllo e rifornimento dei detergenti e materiali per la pulizia; collaborazione con il personale di cucina per mantenere l'efficienza operativa.</a:t>
            </a:r>
            <a:endParaRPr lang="it-IT"/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Esperienza, anche breve, nel ruolo, velocità e capacità di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lavorere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in team.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Part Time17 ore settimanali,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-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 12.00/15.30- Pubblici Esercizi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circa 8000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€</a:t>
            </a:r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42748526-1191-96CA-1A77-A27F1D648E38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5D7EDB03-9369-A276-D69B-6DCA2D2ED326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28AAD921-D78E-0417-22A8-E82CABC7560B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B7E0A80D-7AE9-2554-0A88-F294FC4E59D7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5B72D924-BA4D-45C2-C7CD-A427A16096ED}"/>
              </a:ext>
            </a:extLst>
          </p:cNvPr>
          <p:cNvSpPr/>
          <p:nvPr/>
        </p:nvSpPr>
        <p:spPr>
          <a:xfrm flipH="1">
            <a:off x="805046" y="20607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6A78C67B-82C4-9785-60D2-733517E2DC80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F3A4F838-AF33-B17F-1888-E73DB54326D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91F76F6B-E4A4-18F4-493C-2810BA15D861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8FE446C7-6D7A-F26A-6C34-42D913F7F9C0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01903ED-10B1-31E1-C0D8-B8AEB01AE767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9A74EF13-4E5C-7838-FFEF-20A5D42B5614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DA68B3D9-26B4-B315-FCBA-E7160C04226F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568BDE91-BC8E-0A87-F80D-288F8EA54107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303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93EAEE2-2DF2-D8D9-9066-68858A97C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2207C16E-E1AF-4508-084F-31CEEEA6643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63C99E97-91B6-3ACF-10DC-C51C523116A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7C1235CF-FC0A-BACD-924A-BD945C83F55B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Impiegato/a uff. </a:t>
            </a:r>
            <a:r>
              <a:rPr lang="it-IT" sz="4000" b="1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Acqusiti</a:t>
            </a:r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                             (ID-108360)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DETERMINATO/INDETERMINATO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LOCATE TRIULZI</a:t>
            </a:r>
            <a:endParaRPr lang="it-IT" sz="2000" b="1">
              <a:latin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algn="just"/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algn="just"/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 società di commercializzazione dispositivi medici, si occuperà di pianificazione acquisti di produzione e di campionature richieste garantendo le consegne nei tempi richiesti, monitoraggio relazioni fornitori per assicurare alto livello prodotti, ricerca e selezione fornitori attenzionando il rapporto qualità/prezzo, ricerca nuovi prodotti sul mercato, gestione trattativa con fornitori, gestione distinte base, gestione magazzino, listini di acquisto e di vendita, partecipazione a fiere e convegni in Italia ed estero.</a:t>
            </a:r>
            <a:endParaRPr lang="it-IT"/>
          </a:p>
          <a:p>
            <a:pPr algn="just"/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Esperienza di almeno 1 anno nel ruolo, buon uso pacchetto Office</a:t>
            </a:r>
            <a:r>
              <a:rPr lang="it-IT" sz="1200">
                <a:solidFill>
                  <a:srgbClr val="DA1A2A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conoscenza lingua inglese (almeno liv. B1), ottime doti comunicative e relazionali, ottime capacità organizzative, di 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problem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solving, di coordinamento, automunito.</a:t>
            </a:r>
            <a:endParaRPr lang="it-IT" sz="1200" b="1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time: 8.30-12.30//13:00-17.00 – Terziario Confcommercio</a:t>
            </a:r>
            <a:endParaRPr lang="it-IT" sz="1200" b="1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commisurata ad esperienza, RAL massima circa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€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32000</a:t>
            </a: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634395AA-B896-B760-7F59-5BD6B38EBE9B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4C566B0D-5A9D-5DB0-8791-080096A9F566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01CB6D0-CBA4-D316-9F56-1BA11D55EFEE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D7102F34-A365-BB47-053D-E6D1E62C6FA1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BF95F66-5ED8-5B26-837A-32EAD8334173}"/>
              </a:ext>
            </a:extLst>
          </p:cNvPr>
          <p:cNvSpPr/>
          <p:nvPr/>
        </p:nvSpPr>
        <p:spPr>
          <a:xfrm flipH="1">
            <a:off x="794160" y="21369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D07E7F70-8FE0-275E-C856-0C92B8B965B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DBCC5-5553-2910-8DE9-1B31C5D130A3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FB81CDF-01E0-0689-A5CF-5D0DEF4FFEC1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E504BEB0-1A64-6F18-57AE-BFD7AB3846E4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C706FD1B-BF96-065C-EA40-D90EB390B14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22237154-8CF5-BF02-659B-1F2EC5A98786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186F3EEA-D82B-3B90-4A06-EB6812D5DDA7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273B717-E90D-C707-8537-2A15D812B10B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601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05BFC063-F9D1-7787-1BBA-8A04D7BD4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36034C0-3D84-15F6-8D3D-2B14EC886C3E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84472D76-AC70-E7B5-4D3B-11D2BC571C20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DE88FB04-FFF6-33C6-3777-CAA9C47FE165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Tirocinio Addetto alle vendite </a:t>
            </a:r>
            <a:r>
              <a:rPr lang="it-IT" sz="4000" b="1" dirty="0" err="1">
                <a:solidFill>
                  <a:srgbClr val="C00000"/>
                </a:solidFill>
                <a:latin typeface="Calibri"/>
                <a:cs typeface="Calibri"/>
              </a:rPr>
              <a:t>Skeckers</a:t>
            </a:r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(ID-107223)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STAGE SCOPO ASSUNZIONE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SCALO MILANO LOCATE TRIULZI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all’interno di uno dei punti vendita </a:t>
            </a:r>
            <a:r>
              <a:rPr lang="it-IT" sz="120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Skechers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, intraprenderà un percorso formativo nell’ambito della vendita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assistita e imparerà l'accoglienza e la vendita assistita alla clientela, garantendo un'esperienza d'acquisto in linea con i valori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Possesso di Diploma; stato di disoccupazione; non aver svolto un precedente tirocinio per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stessa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mansione; interesse per la vendita assistita.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 full time 40h 5gg a settimana dal </a:t>
            </a:r>
            <a:r>
              <a:rPr lang="it-IT" sz="1200" b="1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turni 7.00/22.00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Indennità di tirocinio 600 </a:t>
            </a:r>
            <a:endParaRPr lang="it-IT" sz="120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07579315-4670-1D85-680F-F20C441006D7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2E4E28F3-97A8-4438-F875-AE3184E7902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69A34DD7-EA06-D175-3888-7E70818E2954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87CD512-1CAC-2C52-187D-8D5D42C18F05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DA1B49C-6882-4E9C-3308-F9F77548FA98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199E26EF-BCF9-0A9C-EAB4-30F078622C3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1E44325-57EF-D558-B036-27467D6506E1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E0C14EB-CB55-B7E5-0673-93E58141C13C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6D10662D-17AC-84E2-F587-77CE42230CF9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539B5A60-654F-6239-2AA2-DA022519439D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D95EF584-CADC-1AF2-CA8D-1909036BED77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864E5E6-3395-3849-8D26-9FE136734EAF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D804ED1F-A129-BA54-4B48-BDC36ECA1D1D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260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A8AFA292-448F-6B2C-7D7F-FCC8B1896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C7E9042-752C-DBAC-C65E-1F201396E058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FB663B8F-DD70-1CFE-D838-E6238D48F3EF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F6CD2C72-1284-B550-886F-7912FF2CEB6A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Fresatore Junior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(ID-107886)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 dirty="0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ROZZANO</a:t>
            </a:r>
            <a:endParaRPr lang="it-IT" sz="2000" b="1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 sarà inserita nel reparto lavorazioni meccaniche, e si occuperà della conduzione e programmazione di frese CNC, contribuendo alla produzione di componenti meccanici secondo le specifiche tecniche richieste.       </a:t>
            </a:r>
            <a:r>
              <a:rPr lang="it-IT" sz="9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          </a:t>
            </a:r>
            <a:endParaRPr lang="it-IT" dirty="0"/>
          </a:p>
          <a:p>
            <a:endParaRPr lang="it-IT" sz="1200" b="1">
              <a:solidFill>
                <a:srgbClr val="C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formazione ad indirizzo tecnico (meccanico/meccatronico), capacità di lettura del disegno meccanico, conoscenza base della programmazione ISO CNC e forte interesse per il settore metalmeccanico. Manualità, precisione e capacità di lavorare in team completano il profilo.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40h settimanali  8.00/12.30 -13.30/17.00 – Metalmeccanico industria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€ 26.000/28.000 </a:t>
            </a:r>
            <a:endParaRPr lang="it-IT" sz="1200" b="1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588FACA-CBB9-8F49-039B-9304D5D1D518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9994AE35-976F-9CCB-4056-AB6F9AE1E7F9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079395BC-CEFC-E6B1-3547-109C0E4EA758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3FB8F23-F9D2-C9A0-A9AD-7A93245D8050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2A7941E8-5406-89BA-2449-DC3B41C5B690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90F484BA-88FF-4762-A93F-E572B4A837C5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DF3091F-7284-7116-0F54-DF15D8B05A3A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8D403DCC-8894-9DF9-41B9-5398BF9800E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1A3AD820-DD86-A27F-440A-20A64117A592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655457E0-D38C-093C-46F3-80D32D06C188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69EF2B8C-09B9-D833-BD3D-9D48D57E0E8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D3E97B8-A6AD-1536-0D41-13D8EBD7ED2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424C5A2D-F7B2-FE17-C0A3-B6E03645E3B9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41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AA6293E6-E72D-A26F-A7CA-1BE360F01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BE9C5236-8EB6-69D4-599F-38B1DA0FF975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E3DB3C87-CE5E-3CFD-64DC-BC8DA76185F8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3044567B-C961-519F-A2BB-2BF2EA65CC7C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Autisti Patenti finanziate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(ID-107254)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 dirty="0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dirty="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</a:rPr>
              <a:t>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MILANO E PROVINCIA</a:t>
            </a:r>
            <a:endParaRPr lang="it-IT" sz="2000" b="1" dirty="0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Questa offerta si rivolge alle persone che vogliono diventare Autisti NCC (Noleggio Con Conducente)</a:t>
            </a:r>
            <a:r>
              <a:rPr lang="it-IT" sz="9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 </a:t>
            </a:r>
            <a:endParaRPr lang="it-IT"/>
          </a:p>
          <a:p>
            <a:endParaRPr lang="it-IT" sz="1200" b="1">
              <a:solidFill>
                <a:srgbClr val="C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Patente B italiana in corso di validità; conoscenza dell’italiano; per chi non ha la cittadinanza Europea, permesso di soggiorno in corso di validità per tutta la durata del percorso di ottenimento della patente.</a:t>
            </a:r>
          </a:p>
          <a:p>
            <a:endParaRPr lang="it-IT" sz="1200" dirty="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 dirty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su turni (diurno e notturno)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€1.200,00 netti + premi aziendali  </a:t>
            </a:r>
          </a:p>
          <a:p>
            <a:endParaRPr lang="en-US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827B8868-979E-A447-8301-0ED5077F02A8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EB005BCF-1B0B-E04D-685B-319177B9156A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A38CB566-CEA5-226B-5CA2-65DD591DF3FE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E7FF48D4-042F-AE49-2C07-DEA9BA0F62B7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E1490C-8756-26A4-97C1-F55AFC9DDB13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1354F65-8672-2097-BE4F-F0BC5F79706B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E5088066-B4E9-B501-EAA1-5DE52EA0E21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DB7C5DF2-9A75-DC2B-C18E-77D7C9EE00B9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FA28EE12-8C5A-B9D7-DACA-EA21387E85C2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0CEA2C77-00E9-61F5-B8C9-783673A5AAA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121EFD5D-C445-0226-3C18-F66D7ABAF899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82634EB3-88AF-74A9-2323-8C966FDE385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0D76D16-C698-E3CB-0C4E-154A65F9EC1F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3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456BBCF6-B7E2-CC03-66ED-2BCB67941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74200614-7EBA-3541-D2D9-DDA640DA7E17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34DFD25-D02D-E572-FD19-4C22285E1ADE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35E5096-6CD7-F65C-AC4B-D7F0EA20EB8E}"/>
              </a:ext>
            </a:extLst>
          </p:cNvPr>
          <p:cNvSpPr txBox="1"/>
          <p:nvPr/>
        </p:nvSpPr>
        <p:spPr>
          <a:xfrm>
            <a:off x="1132269" y="231952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Commerciale junior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(ID-107139)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ASSAGO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 (funzionario di vendita) verrà affiancata al Commerciale attualmente presente, dovrà occuparsi: sviluppare il portafoglio clienti (Milano e hinterland), gestire l’intero ciclo produttivo dalla ricerca attiva di nuovi contatti, alla trattativa e chiusura del contratto; analizzare le esigenze dei clienti e proporre soluzioni di noleggio su misura; mantenere relazioni di lungo periodo con la clientela. Cosa cerchiamo nella risorsa: ottime doti comunicative, relazionali e di negoziazione.</a:t>
            </a:r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                                 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ottime doti comunicative, relazionali e di negoziazione. Orientamento agli obiettivi e forte determinazione. E’ fondamentale l’attitudine a lavorare in squadra.  indispensabili conoscenze informatiche e la patente B. Assunzione da dicembre ma si può valutare anche prima.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40 ore settimanali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/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08:30 - 17:30 – Commercio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€ 26.000 + buoni pasto + </a:t>
            </a:r>
            <a:r>
              <a:rPr lang="it-IT" sz="1200" err="1">
                <a:latin typeface="Calibri"/>
                <a:ea typeface="Calibri"/>
                <a:cs typeface="Calibri"/>
              </a:rPr>
              <a:t>provviggioni</a:t>
            </a:r>
            <a:r>
              <a:rPr lang="it-IT" sz="1200">
                <a:latin typeface="Calibri"/>
                <a:ea typeface="Calibri"/>
                <a:cs typeface="Calibri"/>
              </a:rPr>
              <a:t> + auto + welfare. </a:t>
            </a: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4C9F449F-FF17-E5E6-761D-0EF1D7FF3DE5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97879D1-F167-0E45-A4B0-6D90E27EA36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C7D3A9B-0083-5FE3-4291-C67B8CB2DD10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51A0C22-E5BC-278D-EF77-70D13FE4E141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C42F7BC5-0EC2-BD86-F130-6A91287C2913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A3BB9CC8-1215-CF93-0715-BEB27052AB5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9CB4A37-2B12-DDF6-DBFA-2481806777DE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C6CFB6B-ED2B-D542-80F3-3CE820EAFD45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4C745EBB-84A2-DC50-D38F-D1A0EDFD9DE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1470B67-DA88-766D-8A89-B2570F5258BB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91AE1A57-6B96-4AF8-C13F-E33B60D1F9DA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9FB58593-C480-0476-2F3F-5C370B7247B6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BFD27526-D723-D68D-E33E-7D9CB5AB3BEA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35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6735BA09-7E48-6226-3580-5793EB45B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CFFD249A-2618-E538-6A8D-9547D3015C29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DF5EC3D6-58AA-A0BA-DB46-F05E5905E01B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49726E90-6320-0A27-B47C-C0A0419F1CD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Consegne prodotti ittici</a:t>
            </a:r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(ID-105852)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pPr marL="898525"/>
            <a:endParaRPr lang="it-IT" sz="2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SCOPO ASSUNZIONE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OPERA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Azienda di commercializzazione prodotti ittici ricerca risorsa che si dovrà recare presso la struttura di Opera, dove inizierà la preparazione dei servizi di consegna a lui affidati. Una volta finita la preparazione della merce, dovrà caricare il suo furgone e partire con le consegne nella zona di Milano ed hinterland presso i ristoranti clienti. Una volta terminato il giro di consegne, rientrare in sede, procedere con le pulizie del mezzo e sistemazione luogo di lavoro.</a:t>
            </a: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nel ruolo e PATENTE B.</a:t>
            </a:r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 36/40 ore da LUN /SAB da 06:00 alle 12:00 – Terziario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14 mensilità, lordo mensile di 1674.34 </a:t>
            </a:r>
            <a:r>
              <a:rPr lang="it-IT" sz="1200">
                <a:latin typeface="Calibri"/>
                <a:ea typeface="Calibri"/>
                <a:cs typeface="Calibri"/>
              </a:rPr>
              <a:t>€</a:t>
            </a:r>
          </a:p>
          <a:p>
            <a:endParaRPr lang="it-IT" sz="120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C9CF6EE1-8FE2-7870-DEBC-C7C4F09B5632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84AE3ACA-1D8F-A971-CF37-A48E8460ECA5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9B8CDBFE-D181-2F7B-4CD1-BF75DF2BBDCC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0CE0DF02-6D29-D070-5879-EAECD4F1BBD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080BF88-E485-6435-F1BB-3368F1C6ED22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594BD7E5-B0F3-789E-C9A2-3074EA9CF518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1754C332-836A-E3DD-6808-4F598A0B494E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BC89ABA-D6D0-1573-B7B1-F57EB86A9FF9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5AA9D54D-155C-40EA-384F-445BC2988114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05A14FD9-79EB-67A1-A9FA-890D115837C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55E6F63-0688-D2E8-FC12-5B159B4784A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0C2064EE-F247-30A7-45BB-C2AEEE7A69E1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B145DD0-8E32-8790-5664-A72891126833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899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8ab7dcf-7cfe-46ad-bcb6-9547da70cf1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FF70CB4C539C24E91FC440223AC791A" ma:contentTypeVersion="18" ma:contentTypeDescription="Creare un nuovo documento." ma:contentTypeScope="" ma:versionID="f01ea96245bc64cbc7e5142fec11b064">
  <xsd:schema xmlns:xsd="http://www.w3.org/2001/XMLSchema" xmlns:xs="http://www.w3.org/2001/XMLSchema" xmlns:p="http://schemas.microsoft.com/office/2006/metadata/properties" xmlns:ns3="c8ab7dcf-7cfe-46ad-bcb6-9547da70cf1b" xmlns:ns4="3fdb803b-0369-4112-8353-a18e80db3c95" targetNamespace="http://schemas.microsoft.com/office/2006/metadata/properties" ma:root="true" ma:fieldsID="391324e11b4f63fa82b764204a3e9b4a" ns3:_="" ns4:_="">
    <xsd:import namespace="c8ab7dcf-7cfe-46ad-bcb6-9547da70cf1b"/>
    <xsd:import namespace="3fdb803b-0369-4112-8353-a18e80db3c9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b7dcf-7cfe-46ad-bcb6-9547da70cf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b803b-0369-4112-8353-a18e80db3c9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A27A4E-B5A5-4A09-8DE0-9E15FC449E4A}">
  <ds:schemaRefs>
    <ds:schemaRef ds:uri="c8ab7dcf-7cfe-46ad-bcb6-9547da70cf1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fdb803b-0369-4112-8353-a18e80db3c9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E3DD869-9398-4DAF-810C-6ACE6DE2EC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81BD99-7A69-43C2-87D3-164A71909E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ab7dcf-7cfe-46ad-bcb6-9547da70cf1b"/>
    <ds:schemaRef ds:uri="3fdb803b-0369-4112-8353-a18e80db3c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3502</Words>
  <Application>Microsoft Office PowerPoint</Application>
  <PresentationFormat>Presentazione su schermo (16:9)</PresentationFormat>
  <Paragraphs>327</Paragraphs>
  <Slides>20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32" baseType="lpstr">
      <vt:lpstr>Times New Roman</vt:lpstr>
      <vt:lpstr>Roboto</vt:lpstr>
      <vt:lpstr>Bebas Neue Regular</vt:lpstr>
      <vt:lpstr>Arial</vt:lpstr>
      <vt:lpstr>Trebuchet MS</vt:lpstr>
      <vt:lpstr>Calibri Light</vt:lpstr>
      <vt:lpstr>Chivo</vt:lpstr>
      <vt:lpstr>Bebas Neue</vt:lpstr>
      <vt:lpstr>DM Serif Display</vt:lpstr>
      <vt:lpstr>Calibri</vt:lpstr>
      <vt:lpstr>Fira Sans Black</vt:lpstr>
      <vt:lpstr>Tema di Office</vt:lpstr>
      <vt:lpstr>ANIMATED INTRO FOR SOCIAL MEDIA PLATFORMS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ANIMATED INTRO FOR SOCIAL MEDIA PLATFORMS</dc:title>
  <dc:creator>Utente</dc:creator>
  <cp:lastModifiedBy>Manuela Garini</cp:lastModifiedBy>
  <cp:revision>531</cp:revision>
  <cp:lastPrinted>2024-01-30T09:09:36Z</cp:lastPrinted>
  <dcterms:created xsi:type="dcterms:W3CDTF">2021-10-12T08:06:43Z</dcterms:created>
  <dcterms:modified xsi:type="dcterms:W3CDTF">2026-10-23T07:37:04Z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0x010100AFF70CB4C539C24E91FC440223AC791A</vt:lpwstr>
  </property>
</Properties>
</file>