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4"/>
  </p:sldMasterIdLst>
  <p:notesMasterIdLst>
    <p:notesMasterId r:id="rId21"/>
  </p:notesMasterIdLst>
  <p:sldIdLst>
    <p:sldId id="256" r:id="rId5"/>
    <p:sldId id="303" r:id="rId6"/>
    <p:sldId id="1068" r:id="rId7"/>
    <p:sldId id="1069" r:id="rId8"/>
    <p:sldId id="1008" r:id="rId9"/>
    <p:sldId id="1066" r:id="rId10"/>
    <p:sldId id="1065" r:id="rId11"/>
    <p:sldId id="1026" r:id="rId12"/>
    <p:sldId id="1061" r:id="rId13"/>
    <p:sldId id="1059" r:id="rId14"/>
    <p:sldId id="1046" r:id="rId15"/>
    <p:sldId id="1064" r:id="rId16"/>
    <p:sldId id="1067" r:id="rId17"/>
    <p:sldId id="1054" r:id="rId18"/>
    <p:sldId id="1053" r:id="rId19"/>
    <p:sldId id="939" r:id="rId20"/>
  </p:sldIdLst>
  <p:sldSz cx="9144000" cy="5143500" type="screen16x9"/>
  <p:notesSz cx="6819900" cy="99187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Calibri Light" panose="020F0302020204030204" pitchFamily="34" charset="0"/>
      <p:regular r:id="rId26"/>
      <p:italic r:id="rId27"/>
    </p:embeddedFont>
    <p:embeddedFont>
      <p:font typeface="Fira Sans Black" panose="020B0604020202020204" charset="0"/>
      <p:bold r:id="rId28"/>
      <p:italic r:id="rId29"/>
      <p:boldItalic r:id="rId30"/>
    </p:embeddedFont>
    <p:embeddedFont>
      <p:font typeface="Roboto" panose="020B0604020202020204" charset="0"/>
      <p:regular r:id="rId31"/>
      <p:bold r:id="rId32"/>
      <p:italic r:id="rId33"/>
      <p:boldItalic r:id="rId34"/>
    </p:embeddedFont>
    <p:embeddedFont>
      <p:font typeface="Trebuchet MS" panose="020B0603020202020204" pitchFamily="34" charset="0"/>
      <p:regular r:id="rId35"/>
      <p:bold r:id="rId36"/>
      <p:italic r:id="rId37"/>
      <p:bold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529" userDrawn="1">
          <p15:clr>
            <a:srgbClr val="A4A3A4"/>
          </p15:clr>
        </p15:guide>
        <p15:guide id="2" orient="horz" pos="2709" userDrawn="1">
          <p15:clr>
            <a:srgbClr val="A4A3A4"/>
          </p15:clr>
        </p15:guide>
        <p15:guide id="3" pos="1587" userDrawn="1">
          <p15:clr>
            <a:srgbClr val="A4A3A4"/>
          </p15:clr>
        </p15:guide>
        <p15:guide id="4" orient="horz" pos="2051" userDrawn="1">
          <p15:clr>
            <a:srgbClr val="A4A3A4"/>
          </p15:clr>
        </p15:guide>
        <p15:guide id="5" pos="1111" userDrawn="1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69" roundtripDataSignature="AMtx7mjuLEV5YkJYNGG8J4J2A5gUncHFs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1A2A"/>
    <a:srgbClr val="81CB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5A50A7-EA1A-1F95-5EE9-D1430F274CC1}" v="4" dt="2026-09-18T07:55:28.109"/>
    <p1510:client id="{00000000-0000-0000-0000-000000000000}" v="330" dt="2026-09-18T08:10:44.819"/>
  </p1510:revLst>
</p1510:revInfo>
</file>

<file path=ppt/tableStyles.xml><?xml version="1.0" encoding="utf-8"?>
<a:tblStyleLst xmlns:a="http://schemas.openxmlformats.org/drawingml/2006/main" def="{17603406-FA06-4DD6-A561-E7EF3DCCCF18}">
  <a:tblStyle styleId="{17603406-FA06-4DD6-A561-E7EF3DCCCF18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9752DA06-C1A1-43C4-87DD-790B3C3F5AC0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730" y="82"/>
      </p:cViewPr>
      <p:guideLst>
        <p:guide orient="horz" pos="1529"/>
        <p:guide orient="horz" pos="2709"/>
        <p:guide pos="1587"/>
        <p:guide orient="horz" pos="2051"/>
        <p:guide pos="111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5.fntdata"/><Relationship Id="rId171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font" Target="fonts/font17.fntdata"/><Relationship Id="rId170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8.fntdata"/><Relationship Id="rId174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17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10.fntdata"/><Relationship Id="rId169" Type="http://customschemas.google.com/relationships/presentationmetadata" Target="meta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17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55290" cy="497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622" tIns="47798" rIns="95622" bIns="47798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63032" y="0"/>
            <a:ext cx="2955290" cy="497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622" tIns="47798" rIns="95622" bIns="47798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34975" y="1239838"/>
            <a:ext cx="5951538" cy="33480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1990" y="4773374"/>
            <a:ext cx="5455920" cy="3905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622" tIns="47798" rIns="95622" bIns="47798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1045"/>
            <a:ext cx="2955290" cy="497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622" tIns="47798" rIns="95622" bIns="47798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63032" y="9421045"/>
            <a:ext cx="2955290" cy="497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622" tIns="47798" rIns="95622" bIns="47798" anchor="b" anchorCtr="0">
            <a:noAutofit/>
          </a:bodyPr>
          <a:lstStyle/>
          <a:p>
            <a:pPr algn="r">
              <a:buSzPts val="1200"/>
            </a:pPr>
            <a:fld id="{00000000-1234-1234-1234-123412341234}" type="slidenum">
              <a:rPr lang="it-IT" sz="13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ts val="1200"/>
              </a:pPr>
              <a:t>‹N›</a:t>
            </a:fld>
            <a:endParaRPr lang="it-IT"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:notes"/>
          <p:cNvSpPr txBox="1">
            <a:spLocks noGrp="1"/>
          </p:cNvSpPr>
          <p:nvPr>
            <p:ph type="body" idx="1"/>
          </p:nvPr>
        </p:nvSpPr>
        <p:spPr>
          <a:xfrm>
            <a:off x="681990" y="4773374"/>
            <a:ext cx="5455920" cy="3905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622" tIns="47798" rIns="95622" bIns="4779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9838"/>
            <a:ext cx="5951538" cy="33480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CA6FFE51-9D2A-A729-9C1E-0EBAC0D5B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E0A0689A-DF0C-C6CC-B951-0D92C637B0D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C9665F88-96C9-F351-D105-5EF55939F08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540166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2DBC7671-09AD-026C-8E18-C7BDA9EDC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57B5F8C7-72E9-BC5F-FC08-7099CD8F07F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FBCB6A10-E802-9CD2-7432-A7647822016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765696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61E0ED78-75CA-460A-1530-0CC080F2C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2A997872-A993-C2D4-16BB-A7AD637E6B0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3ADB529B-CE6D-6532-4371-77B79502B39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62062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52E8CBF7-371B-9447-489C-C883997B4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87EE4BF2-5BEF-FAD9-D301-232F86CB8C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2F5E31DD-5E6D-775B-6835-5192577AE9A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480542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E06B0B3C-9395-1391-8A30-F8FDD8F8E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AE32A090-A7E8-536C-F25D-7419CE7D3C6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83F41561-2337-5471-9320-2606CCBA191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985990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1BA5CFB0-36DC-2C44-6C51-6EA22D1C08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2390F645-3FBB-158F-F577-8DE39E7AFF0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D2492669-4A34-95B2-28CF-1C9E081D42C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408570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54F74A73-0839-3F57-45C3-F7C2D2F69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B4D4DD7C-30FD-B34B-E7A6-81230A1C00A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F8077354-FFCF-9030-33F2-A47F8D53F1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81461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122541F0-0D04-4BBB-1F2A-14DCDEB81E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9C41256D-92E8-137F-D85F-980254C569C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29AC2A2F-D4C2-9846-CC3C-FAB066FE01B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429469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DCCA3181-4613-ED8D-9D65-1632DC6E7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CC2814D5-2B1D-CB5D-7286-2005657C87D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9F3A5621-A38D-2380-BB65-D3959E7A2E9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788002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F8D274E2-17CB-3ADB-D8B6-FC2CEF026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A78C69E0-18CE-BBA0-D948-C5FC00C7831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FF0946B8-E918-441C-D50A-47D75E12EB1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322396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487B9E5E-37E8-D74D-BA17-C0FB7BD65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B51CB6BB-F431-7EFD-4641-9EBCB35FC6B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4B23E0A4-9C10-B6B1-C8AB-38463AC75E0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071034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3CF5D4F8-4B19-3490-3CB1-C63C8D7D7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5E17D126-E94E-73B7-9121-A0BD381D71B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863E3C9B-E0FA-4A12-E054-BD5B20C175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051509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3CD6D01B-FA99-B5C9-C3C1-E34957D24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06937F3F-F2DF-50D3-ACD8-8178D1532F9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01D24AF4-9873-6C45-7C16-8362E2024E8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406634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0285EACF-4224-3A86-A266-9B4044288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22A1C451-4ADF-1FCB-4796-B3E4A43E737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C1162FC1-E7AD-C611-E490-70ACF5E5D49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34600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4CE1F90-08FA-D54A-3D09-FB705A1F06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86F1449-99D2-1DBE-7610-229CBFD039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50250C8-EEA9-4FC2-84B6-88E2880A9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18/09/2026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8270B4C-5808-F1A4-B785-6F490465D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9740023-D5A9-B7EA-9982-7E5035C61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060546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79ABCC0-15CF-FF95-F276-1ECDC117C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64438E5-77FB-81DB-0AFD-72453D1022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4D53CEF-DB28-E5A1-A2AF-D8AA617DA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18/09/2026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9A527F2-3EC8-CB7E-35BF-A9A3EC7A9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FDAE1E1-5236-3666-CDCB-7C9A9AAFF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9888621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1E452B1-C183-6A33-A45C-F548A684D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E2E4BCF-DE29-2FB0-503E-CB58371FF2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2DCBB71-837D-76AA-7173-136CAE5D5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18/09/2026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B78591D-EC2C-DE3B-8285-4153A2BE3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AE5C261-70DD-751A-C35C-BDC493E5C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3073804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4B3A6FC-B008-6A4F-C477-B9C1BA6DC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07A12D9-E112-F582-F8B8-0B5E7981B2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AB658E0-BA0C-20AE-C9CB-210E9271FA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BDF6126-B6D7-F9C8-2479-78C978ACE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18/09/2026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0530CFB-1B8C-766C-E677-FADE650A1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4D05C8F-B987-43C6-6485-267F4F3DA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8151225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5734401-2DD8-F830-F660-8DF56EEA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E1D7325-0BC7-423F-C09E-F0C5A2A0C8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AB77991-E839-863B-9751-7376CB4E28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7DA1C16-0519-B084-A56A-F16C0E2C37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F63BD247-13DB-4C28-D91E-245F8DD63D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8C89ADB8-2A0E-768C-9444-06011CAE7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18/09/2026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DCF6B994-71F5-0AFE-7475-A7953C5AA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8B37196A-C6F9-F6F0-4E47-BC7FA1290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889472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28795B-A544-0E85-8577-FF9C34FA9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98463DB-B4E3-8B3C-D4DB-9BAA70D77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18/09/2026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85EA101-1374-4679-9622-86B397075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B8A4215-763D-F723-F6E0-42F433B00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915087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4ACBA2B-5194-AC00-A866-AD9C33165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18/09/2026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7D81E76-5731-CA9E-C0BC-0035722EC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0F2F493-347C-6D18-4DDB-D8A9E469B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68807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A69FB0-FEF9-4A07-D606-6828750C1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1A8CE06-5123-256C-9A0E-4D3ED874E6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59DB8B2-2A5F-1338-0CAB-737E47137D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B08A3A7-8828-4FB1-0702-7AACB2D19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18/09/2026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68B820B-102B-1FB7-5EB5-6413A9632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7F1E1F9-E825-0053-24F7-103B22EF9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846111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9065E4-3694-BFC8-AD35-1517E5E3D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0E2A1FA-A011-3965-4E3E-DFED9985DE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344ADB2-CABB-41E1-EF7C-B4718AD8A5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339E0BC-E3A2-2F9A-4A3D-E697E92B7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18/09/2026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BAC781B-BB3A-2640-8BE0-D4F16E683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B885F1F-089D-A279-3059-9A7BD1DD8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52162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05C5EF2-34EB-CB78-5F6C-01EB9F2B0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D3F7841-817E-355C-CCC4-6001123DCF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23CE8B8-2965-3AC0-10EA-4987E1898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18/09/2026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0ADB430-F6B6-AB20-B557-9A737D0BE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BFC37C5-C9E2-D338-FC49-05E116D86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722025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B1B3428D-331B-5DC8-BA64-0DD8DA38DD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B5CC2A7-B430-75FE-7B3A-A100DB37F5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A745FBE-7CA5-5052-3BEF-F0DD9D721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18/09/2026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4FA0753-ECF5-FA92-CAA3-44816E595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835F9E8-F0B5-0B3D-E872-1C240484D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6363453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5"/>
          <p:cNvSpPr txBox="1">
            <a:spLocks noGrp="1"/>
          </p:cNvSpPr>
          <p:nvPr>
            <p:ph type="title"/>
          </p:nvPr>
        </p:nvSpPr>
        <p:spPr>
          <a:xfrm>
            <a:off x="723900" y="2131872"/>
            <a:ext cx="7696200" cy="121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Font typeface="DM Serif Display"/>
              <a:buNone/>
              <a:defRPr sz="6000" b="0">
                <a:latin typeface="Bebas Neue Regular"/>
                <a:ea typeface="Bebas Neue Regular"/>
                <a:cs typeface="Bebas Neue Regular"/>
                <a:sym typeface="Bebas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5"/>
          <p:cNvSpPr txBox="1">
            <a:spLocks noGrp="1"/>
          </p:cNvSpPr>
          <p:nvPr>
            <p:ph type="body" idx="1"/>
          </p:nvPr>
        </p:nvSpPr>
        <p:spPr>
          <a:xfrm>
            <a:off x="723900" y="3259749"/>
            <a:ext cx="7696200" cy="468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500"/>
              <a:buNone/>
              <a:defRPr sz="1500">
                <a:solidFill>
                  <a:srgbClr val="FFC9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350"/>
              <a:buNone/>
              <a:defRPr sz="1350">
                <a:solidFill>
                  <a:srgbClr val="FFC9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45"/>
          <p:cNvSpPr txBox="1">
            <a:spLocks noGrp="1"/>
          </p:cNvSpPr>
          <p:nvPr>
            <p:ph type="body" idx="2"/>
          </p:nvPr>
        </p:nvSpPr>
        <p:spPr>
          <a:xfrm>
            <a:off x="723900" y="1275625"/>
            <a:ext cx="7696200" cy="833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9600"/>
              <a:buNone/>
              <a:defRPr sz="8000" b="0">
                <a:solidFill>
                  <a:schemeClr val="accent2"/>
                </a:solidFill>
                <a:latin typeface="Bebas Neue Regular"/>
                <a:ea typeface="Bebas Neue Regular"/>
                <a:cs typeface="Bebas Neue Regular"/>
                <a:sym typeface="Bebas Neue"/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500"/>
              <a:buNone/>
              <a:defRPr sz="1500">
                <a:solidFill>
                  <a:srgbClr val="FFC9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350"/>
              <a:buNone/>
              <a:defRPr sz="1350">
                <a:solidFill>
                  <a:srgbClr val="FFC9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05325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9;p45">
            <a:extLst>
              <a:ext uri="{FF2B5EF4-FFF2-40B4-BE49-F238E27FC236}">
                <a16:creationId xmlns:a16="http://schemas.microsoft.com/office/drawing/2014/main" id="{27C077E6-D38E-56CE-99C2-F009100EF99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3903" y="2131868"/>
            <a:ext cx="7696203" cy="1219315"/>
          </a:xfrm>
        </p:spPr>
        <p:txBody>
          <a:bodyPr lIns="91421" tIns="45701" rIns="91421" bIns="45701" anchor="b" anchorCtr="1">
            <a:noAutofit/>
          </a:bodyPr>
          <a:lstStyle>
            <a:lvl1pPr algn="ctr">
              <a:defRPr sz="6000">
                <a:latin typeface="Bebas Neue Regular"/>
                <a:ea typeface="Bebas Neue Regular"/>
                <a:cs typeface="Bebas Neue Regular"/>
              </a:defRPr>
            </a:lvl1pPr>
          </a:lstStyle>
          <a:p>
            <a:pPr lvl="0"/>
            <a:endParaRPr lang="it-IT"/>
          </a:p>
        </p:txBody>
      </p:sp>
      <p:sp>
        <p:nvSpPr>
          <p:cNvPr id="3" name="Google Shape;30;p45">
            <a:extLst>
              <a:ext uri="{FF2B5EF4-FFF2-40B4-BE49-F238E27FC236}">
                <a16:creationId xmlns:a16="http://schemas.microsoft.com/office/drawing/2014/main" id="{E5F82BEE-6937-4EAB-4D6B-11ED78C5554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23903" y="3259744"/>
            <a:ext cx="7696203" cy="468904"/>
          </a:xfrm>
        </p:spPr>
        <p:txBody>
          <a:bodyPr lIns="91421" tIns="45701" rIns="91421" bIns="45701" anchorCtr="1"/>
          <a:lstStyle>
            <a:lvl1pPr marL="457200" indent="-228600" algn="ctr">
              <a:buNone/>
              <a:defRPr sz="1800">
                <a:latin typeface="Chivo"/>
                <a:ea typeface="Chivo"/>
                <a:cs typeface="Chivo"/>
              </a:defRPr>
            </a:lvl1pPr>
          </a:lstStyle>
          <a:p>
            <a:pPr lvl="0"/>
            <a:endParaRPr lang="it-IT"/>
          </a:p>
        </p:txBody>
      </p:sp>
      <p:sp>
        <p:nvSpPr>
          <p:cNvPr id="4" name="Google Shape;31;p45">
            <a:extLst>
              <a:ext uri="{FF2B5EF4-FFF2-40B4-BE49-F238E27FC236}">
                <a16:creationId xmlns:a16="http://schemas.microsoft.com/office/drawing/2014/main" id="{541C5A20-A26B-5993-1B40-6A333D0564B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23903" y="1275624"/>
            <a:ext cx="7696203" cy="833384"/>
          </a:xfrm>
        </p:spPr>
        <p:txBody>
          <a:bodyPr lIns="91421" tIns="45701" rIns="91421" bIns="45701" anchorCtr="1">
            <a:noAutofit/>
          </a:bodyPr>
          <a:lstStyle>
            <a:lvl1pPr marL="457200" indent="-228600" algn="ctr">
              <a:buNone/>
              <a:defRPr sz="8000">
                <a:solidFill>
                  <a:srgbClr val="ED7D31"/>
                </a:solidFill>
                <a:latin typeface="Bebas Neue Regular"/>
                <a:ea typeface="Bebas Neue Regular"/>
                <a:cs typeface="Bebas Neue Regular"/>
              </a:defRPr>
            </a:lvl1pPr>
          </a:lstStyle>
          <a:p>
            <a:pPr lvl="0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3421494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B9D2EDC2-F754-11A4-B0A5-2016FFE20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2A446C2-6E62-8BC2-710E-B03C7DFD7B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354FC1C-B79D-0C24-CA8B-3061D07CDA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9D8D99-890B-D64D-B4E4-467F4E81BD01}" type="datetimeFigureOut">
              <a:rPr lang="it-IT" smtClean="0"/>
              <a:t>18/09/2026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4AF1D13-F50A-9B9A-47BB-D105F36EDA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C2651BE-4D56-19A3-3FD4-CE789E06E7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5839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/>
          <p:nvPr/>
        </p:nvSpPr>
        <p:spPr>
          <a:xfrm>
            <a:off x="5202051" y="4425925"/>
            <a:ext cx="3941949" cy="434384"/>
          </a:xfrm>
          <a:prstGeom prst="flowChartProcess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1554360" y="0"/>
            <a:ext cx="2011760" cy="448740"/>
          </a:xfrm>
          <a:prstGeom prst="flowChartProcess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3566120" y="0"/>
            <a:ext cx="2011760" cy="448740"/>
          </a:xfrm>
          <a:prstGeom prst="flowChartProcess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5577880" y="0"/>
            <a:ext cx="2011760" cy="448740"/>
          </a:xfrm>
          <a:prstGeom prst="flowChartProcess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00"/>
              <a:buNone/>
            </a:pPr>
            <a:r>
              <a:rPr lang="en"/>
              <a:t>ANIMATED INTRO FOR </a:t>
            </a:r>
            <a:r>
              <a:rPr lang="en">
                <a:solidFill>
                  <a:schemeClr val="dk2"/>
                </a:solidFill>
              </a:rPr>
              <a:t>SOCIAL MEDIA PLATFORMS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94" name="Google Shape;94;p1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1750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r>
              <a:rPr lang="en"/>
              <a:t>Here is where your presentation begins</a:t>
            </a:r>
            <a:endParaRPr/>
          </a:p>
        </p:txBody>
      </p:sp>
      <p:sp>
        <p:nvSpPr>
          <p:cNvPr id="95" name="Google Shape;95;p1"/>
          <p:cNvSpPr/>
          <p:nvPr/>
        </p:nvSpPr>
        <p:spPr>
          <a:xfrm>
            <a:off x="1554360" y="0"/>
            <a:ext cx="2011760" cy="5143500"/>
          </a:xfrm>
          <a:prstGeom prst="flowChartProcess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"/>
          <p:cNvSpPr/>
          <p:nvPr/>
        </p:nvSpPr>
        <p:spPr>
          <a:xfrm>
            <a:off x="3566120" y="0"/>
            <a:ext cx="2011760" cy="5143500"/>
          </a:xfrm>
          <a:prstGeom prst="flowChartProcess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"/>
          <p:cNvSpPr/>
          <p:nvPr/>
        </p:nvSpPr>
        <p:spPr>
          <a:xfrm>
            <a:off x="5577880" y="0"/>
            <a:ext cx="2011760" cy="5143500"/>
          </a:xfrm>
          <a:prstGeom prst="flowChartProcess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"/>
          <p:cNvSpPr/>
          <p:nvPr/>
        </p:nvSpPr>
        <p:spPr>
          <a:xfrm>
            <a:off x="0" y="0"/>
            <a:ext cx="4572000" cy="5143500"/>
          </a:xfrm>
          <a:prstGeom prst="flowChartProcess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"/>
          <p:cNvSpPr/>
          <p:nvPr/>
        </p:nvSpPr>
        <p:spPr>
          <a:xfrm>
            <a:off x="4572000" y="0"/>
            <a:ext cx="4572000" cy="5143500"/>
          </a:xfrm>
          <a:prstGeom prst="flowChartProcess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993560C-ED79-1E71-94C0-1BB8C64B54EC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D91A2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Immagine 3" descr="Immagine che contiene testo, Carattere, Elementi grafici, logo&#10;&#10;Descrizione generata automaticamente">
            <a:extLst>
              <a:ext uri="{FF2B5EF4-FFF2-40B4-BE49-F238E27FC236}">
                <a16:creationId xmlns:a16="http://schemas.microsoft.com/office/drawing/2014/main" id="{CBB048FA-BD71-0931-6FC4-942B257B7F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499" y="1892282"/>
            <a:ext cx="1758764" cy="1279101"/>
          </a:xfrm>
          <a:prstGeom prst="rect">
            <a:avLst/>
          </a:prstGeom>
        </p:spPr>
      </p:pic>
      <p:sp>
        <p:nvSpPr>
          <p:cNvPr id="7" name="Anello 6">
            <a:extLst>
              <a:ext uri="{FF2B5EF4-FFF2-40B4-BE49-F238E27FC236}">
                <a16:creationId xmlns:a16="http://schemas.microsoft.com/office/drawing/2014/main" id="{D7002EE6-32D4-897C-9D24-FC41E2D0FB8B}"/>
              </a:ext>
            </a:extLst>
          </p:cNvPr>
          <p:cNvSpPr/>
          <p:nvPr/>
        </p:nvSpPr>
        <p:spPr>
          <a:xfrm>
            <a:off x="2294012" y="265357"/>
            <a:ext cx="4612785" cy="4612785"/>
          </a:xfrm>
          <a:prstGeom prst="donu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81558614-DB8E-F17B-3CC4-DEB11E6D59D2}"/>
              </a:ext>
            </a:extLst>
          </p:cNvPr>
          <p:cNvSpPr/>
          <p:nvPr/>
        </p:nvSpPr>
        <p:spPr>
          <a:xfrm>
            <a:off x="-360780" y="2205364"/>
            <a:ext cx="2824400" cy="6149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0F5B24C0-D2B5-5E00-DE5E-803FEA6F5B91}"/>
              </a:ext>
            </a:extLst>
          </p:cNvPr>
          <p:cNvSpPr/>
          <p:nvPr/>
        </p:nvSpPr>
        <p:spPr>
          <a:xfrm>
            <a:off x="6849988" y="2218953"/>
            <a:ext cx="2824400" cy="6149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00">
        <p:fade/>
      </p:transition>
    </mc:Choice>
    <mc:Fallback xmlns="">
      <p:transition spd="slow" advClick="0" advTm="4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82;p4">
            <a:extLst>
              <a:ext uri="{FF2B5EF4-FFF2-40B4-BE49-F238E27FC236}">
                <a16:creationId xmlns:a16="http://schemas.microsoft.com/office/drawing/2014/main" id="{329E4BED-BB0F-5DD4-7EA1-E488E38FA24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30862" y="1484634"/>
            <a:ext cx="788670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FFC988"/>
                </a:solidFill>
                <a:latin typeface="Chivo"/>
                <a:ea typeface="Chivo"/>
                <a:cs typeface="Chivo"/>
                <a:sym typeface="Chivo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350"/>
              <a:buFont typeface="Arial"/>
              <a:buNone/>
              <a:defRPr sz="1350" b="0" i="0" u="none" strike="noStrike" cap="none">
                <a:solidFill>
                  <a:srgbClr val="FFC988"/>
                </a:solidFill>
                <a:latin typeface="Chivo"/>
                <a:ea typeface="Chivo"/>
                <a:cs typeface="Chivo"/>
                <a:sym typeface="Chivo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C988"/>
                </a:solidFill>
                <a:latin typeface="Chivo"/>
                <a:ea typeface="Chivo"/>
                <a:cs typeface="Chivo"/>
                <a:sym typeface="Chivo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C988"/>
                </a:solidFill>
                <a:latin typeface="Chivo"/>
                <a:ea typeface="Chivo"/>
                <a:cs typeface="Chivo"/>
                <a:sym typeface="Chivo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C988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C988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C988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C988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marL="0" indent="0" algn="l"/>
            <a:r>
              <a:rPr lang="it-IT" sz="4800" b="1">
                <a:solidFill>
                  <a:srgbClr val="C00000"/>
                </a:solidFill>
                <a:latin typeface="Fira Sans Black" panose="020B0503050000020004" pitchFamily="34" charset="0"/>
                <a:cs typeface="Calibri" panose="020F0502020204030204" pitchFamily="34" charset="0"/>
              </a:rPr>
              <a:t>Offerte di Lavoro</a:t>
            </a:r>
          </a:p>
        </p:txBody>
      </p:sp>
      <p:sp>
        <p:nvSpPr>
          <p:cNvPr id="6" name="Google Shape;245;p6">
            <a:extLst>
              <a:ext uri="{FF2B5EF4-FFF2-40B4-BE49-F238E27FC236}">
                <a16:creationId xmlns:a16="http://schemas.microsoft.com/office/drawing/2014/main" id="{5DF9696D-11E3-A3CE-73F5-597F50785EE6}"/>
              </a:ext>
            </a:extLst>
          </p:cNvPr>
          <p:cNvSpPr/>
          <p:nvPr/>
        </p:nvSpPr>
        <p:spPr>
          <a:xfrm rot="5400000">
            <a:off x="3664773" y="923799"/>
            <a:ext cx="158374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0933C1AB-9132-4349-86FA-D307A85DF0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49867"/>
            <a:ext cx="9144000" cy="1793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ottotitolo 2">
            <a:extLst>
              <a:ext uri="{FF2B5EF4-FFF2-40B4-BE49-F238E27FC236}">
                <a16:creationId xmlns:a16="http://schemas.microsoft.com/office/drawing/2014/main" id="{CD5CF9B7-C4EE-415B-A96B-09385B434423}"/>
              </a:ext>
            </a:extLst>
          </p:cNvPr>
          <p:cNvSpPr txBox="1">
            <a:spLocks/>
          </p:cNvSpPr>
          <p:nvPr/>
        </p:nvSpPr>
        <p:spPr>
          <a:xfrm>
            <a:off x="530862" y="2297950"/>
            <a:ext cx="6858000" cy="8651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ClrTx/>
              <a:buNone/>
            </a:pPr>
            <a:r>
              <a:rPr lang="it-IT" sz="2000" dirty="0">
                <a:latin typeface="Calibri"/>
                <a:cs typeface="Calibri"/>
              </a:rPr>
              <a:t>Centro per l’Impiego di ROZZANO aggiornate al 18/09/2026</a:t>
            </a:r>
            <a:endParaRPr lang="it-IT" sz="2000" dirty="0">
              <a:latin typeface="Calibri" panose="020F0502020204030204" pitchFamily="34" charset="0"/>
            </a:endParaRP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40B30D18-4419-4A2F-894E-510E6B3095D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5675" y="-7352"/>
            <a:ext cx="5648325" cy="113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219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9E1CBCF7-32EE-75EB-E8DE-E6AD3DD24A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238E814B-9072-3D57-C206-44259E2B306F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B9F12D62-1098-9EE7-0567-928F8BAE2FF3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5AE1DB95-FC4E-38B8-3ACC-EF96A2E86F86}"/>
              </a:ext>
            </a:extLst>
          </p:cNvPr>
          <p:cNvSpPr txBox="1"/>
          <p:nvPr/>
        </p:nvSpPr>
        <p:spPr>
          <a:xfrm>
            <a:off x="1213792" y="165100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 dirty="0">
                <a:solidFill>
                  <a:srgbClr val="C00000"/>
                </a:solidFill>
                <a:latin typeface="Calibri"/>
                <a:cs typeface="Calibri"/>
              </a:rPr>
              <a:t>Addetti alle vendite Replay</a:t>
            </a:r>
            <a:endParaRPr lang="it-IT" sz="2000" dirty="0"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4000" b="1" dirty="0">
                <a:solidFill>
                  <a:srgbClr val="C00000"/>
                </a:solidFill>
                <a:ea typeface="Calibri"/>
                <a:cs typeface="Calibri"/>
              </a:rPr>
              <a:t>          </a:t>
            </a:r>
            <a:r>
              <a:rPr lang="it-IT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(ID-110126)</a:t>
            </a:r>
            <a:endParaRPr lang="it-IT" sz="2000" dirty="0">
              <a:latin typeface="Calibri"/>
              <a:ea typeface="Calibri"/>
              <a:cs typeface="Calibri"/>
            </a:endParaRPr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            TIPOLOGIA DI CONTRATTO: </a:t>
            </a:r>
            <a:r>
              <a:rPr lang="it-IT" sz="2000" b="1" dirty="0">
                <a:latin typeface="Calibri"/>
                <a:ea typeface="Calibri"/>
                <a:cs typeface="Calibri"/>
              </a:rPr>
              <a:t>DETERMINATO </a:t>
            </a:r>
          </a:p>
          <a:p>
            <a:endParaRPr lang="it-IT"/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  </a:t>
            </a:r>
            <a:r>
              <a:rPr lang="it-IT" sz="2000" dirty="0">
                <a:latin typeface="+mn-lt"/>
                <a:ea typeface="Calibri"/>
                <a:cs typeface="Calibri"/>
              </a:rPr>
              <a:t> </a:t>
            </a:r>
            <a:r>
              <a:rPr lang="it-IT" sz="2000" dirty="0">
                <a:latin typeface="+mn-lt"/>
                <a:ea typeface="Calibri"/>
              </a:rPr>
              <a:t>         SEDE</a:t>
            </a:r>
            <a:r>
              <a:rPr lang="it-IT" sz="2000" dirty="0">
                <a:latin typeface="+mn-lt"/>
              </a:rPr>
              <a:t> DI LAVORO: </a:t>
            </a:r>
            <a:r>
              <a:rPr lang="it-IT" sz="2000" b="1" dirty="0">
                <a:latin typeface="+mn-lt"/>
              </a:rPr>
              <a:t>SCALO MILANO LOCATE TRIULZI</a:t>
            </a:r>
            <a:endParaRPr lang="it-IT" sz="1200" dirty="0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 dirty="0">
                <a:solidFill>
                  <a:srgbClr val="202020"/>
                </a:solidFill>
                <a:latin typeface="Calibri"/>
                <a:ea typeface="Calibri"/>
                <a:cs typeface="Calibri"/>
              </a:rPr>
              <a:t>Le risorse si dovranno occupare di 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accoglienza e vendita assistita alla clientela, garantendo un'esperienza d'acquisto in linea con i valori del brand e contribuendo al raggiungimento degli obiettivi commerciali del punto vendita. Supporto nella gestione dello stock, nel mantenimento degli standard espositivi e nelle attività operative quotidiane.</a:t>
            </a:r>
          </a:p>
          <a:p>
            <a:endParaRPr lang="it-IT" sz="1200" dirty="0">
              <a:solidFill>
                <a:srgbClr val="202020"/>
              </a:solidFill>
              <a:latin typeface="Calibri"/>
              <a:ea typeface="Roboto"/>
              <a:cs typeface="Roboto"/>
            </a:endParaRP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 dirty="0">
                <a:solidFill>
                  <a:srgbClr val="DA1A2A"/>
                </a:solidFill>
                <a:latin typeface="Trebuchet MS"/>
                <a:cs typeface="Calibri"/>
              </a:rPr>
              <a:t>:</a:t>
            </a:r>
            <a:r>
              <a:rPr lang="it-IT" sz="1200" dirty="0">
                <a:solidFill>
                  <a:srgbClr val="DA1A2A"/>
                </a:solidFill>
                <a:latin typeface="Calibri"/>
                <a:cs typeface="Calibri"/>
              </a:rPr>
              <a:t> 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Esperienza biennale nella vendita al dettaglio.</a:t>
            </a:r>
            <a:endParaRPr lang="it-IT" sz="1200" dirty="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 dirty="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 dirty="0">
                <a:solidFill>
                  <a:srgbClr val="202020"/>
                </a:solidFill>
                <a:latin typeface="Roboto"/>
                <a:ea typeface="Roboto"/>
                <a:cs typeface="Roboto"/>
              </a:rPr>
              <a:t>Part time 30h 5gg a settimana dal </a:t>
            </a:r>
            <a:r>
              <a:rPr lang="it-IT" sz="1200" b="1" dirty="0" err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lunedi</a:t>
            </a:r>
            <a:r>
              <a:rPr lang="it-IT" sz="1200" b="1" dirty="0">
                <a:solidFill>
                  <a:srgbClr val="202020"/>
                </a:solidFill>
                <a:latin typeface="Roboto"/>
                <a:ea typeface="Roboto"/>
                <a:cs typeface="Roboto"/>
              </a:rPr>
              <a:t> alla domenica – Commercio</a:t>
            </a: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RAL full time 23.000/24.000le da riparametrare per il part time + buoni pasto</a:t>
            </a:r>
            <a:endParaRPr lang="it-IT" sz="1200" dirty="0">
              <a:solidFill>
                <a:srgbClr val="202020"/>
              </a:solidFill>
              <a:latin typeface="Roboto"/>
              <a:ea typeface="Roboto"/>
              <a:cs typeface="Roboto"/>
            </a:endParaRPr>
          </a:p>
          <a:p>
            <a:endParaRPr lang="en-US" sz="1200" i="1" dirty="0">
              <a:solidFill>
                <a:srgbClr val="212529"/>
              </a:solidFill>
              <a:latin typeface="Calibri"/>
              <a:ea typeface="Calibri"/>
              <a:cs typeface="Calibri"/>
            </a:endParaRPr>
          </a:p>
          <a:p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 dirty="0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F6E0D998-AF5E-E497-3283-CA3D4BB1A549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7F75C415-FF12-E96B-F719-F5B62380561E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3F477F27-CB7F-4749-89E1-13C1834255E0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F2923E4E-35DC-3046-04B3-222226ACA744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FBD10983-AF78-BC30-FC07-94784FE1D1F2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85FC0E6E-4965-BE5E-80F3-8B7ED3687548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EDE8A568-3002-98E4-BA9D-A320483290A8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2F72C701-2C7E-8BC4-61AD-3D0CA4FB2E50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7B99819F-09CA-C0CD-2627-6E96FFC513DD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7B6AC0BC-9549-C5F5-3490-5DF65A268BA0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A481F1AC-ED0A-66AE-C16D-8A89C133FC10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D97ED006-7AD1-84F7-EF66-5AB9228B3179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AF02235E-120A-4B69-0793-079FC2AE728A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410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11C9289D-96B4-CD80-F425-4324BA01F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00B6945-B734-FA97-F299-0829B82E78B1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3806328D-6D1A-3E60-8EE8-57B66DC3DF96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4928B79-A221-3AFA-2F21-D706EB235436}"/>
              </a:ext>
            </a:extLst>
          </p:cNvPr>
          <p:cNvSpPr txBox="1"/>
          <p:nvPr/>
        </p:nvSpPr>
        <p:spPr>
          <a:xfrm>
            <a:off x="1213792" y="165100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 dirty="0">
                <a:solidFill>
                  <a:srgbClr val="C00000"/>
                </a:solidFill>
                <a:latin typeface="Calibri"/>
                <a:cs typeface="Calibri"/>
              </a:rPr>
              <a:t>Addetti alle vendite Vincenzo Dascanio</a:t>
            </a:r>
            <a:r>
              <a:rPr lang="it-IT" sz="4000" b="1" dirty="0">
                <a:solidFill>
                  <a:srgbClr val="C00000"/>
                </a:solidFill>
                <a:ea typeface="Calibri"/>
                <a:cs typeface="Calibri"/>
              </a:rPr>
              <a:t> </a:t>
            </a:r>
            <a:r>
              <a:rPr lang="it-IT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(ID-110123-110124)</a:t>
            </a:r>
            <a:endParaRPr lang="it-IT" sz="2000" dirty="0">
              <a:latin typeface="Calibri"/>
              <a:ea typeface="Calibri"/>
              <a:cs typeface="Calibri"/>
            </a:endParaRPr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            TIPOLOGIA DI CONTRATTO: </a:t>
            </a:r>
            <a:r>
              <a:rPr lang="it-IT" sz="2000" b="1" dirty="0">
                <a:latin typeface="Calibri"/>
                <a:ea typeface="Calibri"/>
                <a:cs typeface="Calibri"/>
              </a:rPr>
              <a:t>DETERMINATO</a:t>
            </a:r>
          </a:p>
          <a:p>
            <a:endParaRPr lang="it-IT"/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  </a:t>
            </a:r>
            <a:r>
              <a:rPr lang="it-IT" sz="2000" dirty="0">
                <a:latin typeface="+mn-lt"/>
                <a:ea typeface="Calibri"/>
                <a:cs typeface="Calibri"/>
              </a:rPr>
              <a:t> </a:t>
            </a:r>
            <a:r>
              <a:rPr lang="it-IT" sz="2000" dirty="0">
                <a:latin typeface="+mn-lt"/>
                <a:ea typeface="Calibri"/>
              </a:rPr>
              <a:t>         SEDE</a:t>
            </a:r>
            <a:r>
              <a:rPr lang="it-IT" sz="2000" dirty="0">
                <a:latin typeface="+mn-lt"/>
              </a:rPr>
              <a:t> DI LAVORO: </a:t>
            </a:r>
            <a:r>
              <a:rPr lang="it-IT" sz="2000" b="1" dirty="0">
                <a:latin typeface="+mn-lt"/>
              </a:rPr>
              <a:t>SCALO MILANO LOCATE TRIULZI</a:t>
            </a:r>
            <a:endParaRPr lang="it-IT" sz="1200" dirty="0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 dirty="0">
                <a:solidFill>
                  <a:srgbClr val="202020"/>
                </a:solidFill>
                <a:latin typeface="Calibri"/>
                <a:ea typeface="Calibri"/>
                <a:cs typeface="Calibri"/>
              </a:rPr>
              <a:t>Le risorse si dovranno occupare di 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accoglienza e vendita assistita alla clientela per oggettistica e piante. La figura sarà inoltre responsabile della cura e manutenzione delle piante presenti nel punto vendita, garantendone il corretto stato di salute e la migliore presentazione espositiva. Accogliere e assistere i clienti durante il processo di acquisto. Fornire consulenza sui prodotti di oggettistica e sulle piante in vendita. Gestire le attività di vendita e le operazioni di cassa. Curare l'allestimento e il riordino </a:t>
            </a:r>
            <a:r>
              <a:rPr lang="it-IT" sz="1200" dirty="0" err="1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dgli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 spazi espositivi. Si </a:t>
            </a:r>
            <a:r>
              <a:rPr lang="it-IT" sz="1200" dirty="0" err="1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ricrcano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 persone da inserire in </a:t>
            </a:r>
            <a:r>
              <a:rPr lang="it-IT" sz="1200" b="1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ORGANICO 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e anche  </a:t>
            </a:r>
            <a:r>
              <a:rPr lang="it-IT" sz="1200" b="1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SUPPORTO PERIODO NATALIZIO 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(ottobre/dicembre 2026)</a:t>
            </a: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 dirty="0">
                <a:solidFill>
                  <a:srgbClr val="DA1A2A"/>
                </a:solidFill>
                <a:latin typeface="Trebuchet MS"/>
                <a:cs typeface="Calibri"/>
              </a:rPr>
              <a:t>:</a:t>
            </a:r>
            <a:r>
              <a:rPr lang="it-IT" sz="1200" dirty="0">
                <a:solidFill>
                  <a:srgbClr val="DA1A2A"/>
                </a:solidFill>
                <a:latin typeface="Calibri"/>
                <a:cs typeface="Calibri"/>
              </a:rPr>
              <a:t> 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Esperienza biennale nella vendita al dettaglio, interesse per il settore.</a:t>
            </a:r>
            <a:endParaRPr lang="it-IT" sz="1200" dirty="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 dirty="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 dirty="0">
                <a:solidFill>
                  <a:srgbClr val="202020"/>
                </a:solidFill>
                <a:latin typeface="Roboto"/>
                <a:ea typeface="Roboto"/>
                <a:cs typeface="Roboto"/>
              </a:rPr>
              <a:t>Part time 24h 5gg a settimana dal </a:t>
            </a:r>
            <a:r>
              <a:rPr lang="it-IT" sz="1200" b="1" dirty="0" err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lunedi</a:t>
            </a:r>
            <a:r>
              <a:rPr lang="it-IT" sz="1200" b="1" dirty="0">
                <a:solidFill>
                  <a:srgbClr val="202020"/>
                </a:solidFill>
                <a:latin typeface="Roboto"/>
                <a:ea typeface="Roboto"/>
                <a:cs typeface="Roboto"/>
              </a:rPr>
              <a:t> alla domenica – Commercio</a:t>
            </a: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RAL circa 15.000</a:t>
            </a:r>
            <a:endParaRPr lang="it-IT" sz="1200" dirty="0">
              <a:solidFill>
                <a:srgbClr val="202020"/>
              </a:solidFill>
              <a:latin typeface="Roboto"/>
              <a:ea typeface="Roboto"/>
              <a:cs typeface="Roboto"/>
            </a:endParaRPr>
          </a:p>
          <a:p>
            <a:endParaRPr lang="en-US" sz="1200" i="1" dirty="0">
              <a:solidFill>
                <a:srgbClr val="212529"/>
              </a:solidFill>
              <a:latin typeface="Calibri"/>
              <a:ea typeface="Calibri"/>
              <a:cs typeface="Calibri"/>
            </a:endParaRPr>
          </a:p>
          <a:p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 dirty="0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DE28A3F4-EDA3-F32B-53B8-40C95E720DA9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0895E166-A7C0-49A8-8E53-4F0D2F6C1363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7AB971C6-D66B-9FFA-C02F-7F1880DF8B2C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412CC789-65E5-DC2D-321A-2CF62F8BB25B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0940C7E7-E9E6-4A65-587B-698200E99179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82D4E81C-C0D3-D21F-C805-8A995C0AE12D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C41201E6-4287-644C-103F-3461C5FC1E67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A8A53646-E7EC-B874-6003-55384716861E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79CA4CB7-4DB5-91F4-182C-A752414504ED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9895B74D-3433-4BBB-5CAA-F4CB025F9E1D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A9B9C3EC-B7E9-54F1-C0E7-2156C18FA7B8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FB18B558-8A2F-E341-2175-BA6F0D067BB9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E147F0FD-ED15-1360-BBE8-F21808B91454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7273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47EDBE96-D094-7892-3EF8-1C2FFA701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42FB4428-44FB-35C3-60CA-BF321450F7B2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B972DFF7-CE25-FAB9-AFBF-E75B680992CB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67C0EF92-1B08-CAD9-3434-83E20045CE7F}"/>
              </a:ext>
            </a:extLst>
          </p:cNvPr>
          <p:cNvSpPr txBox="1"/>
          <p:nvPr/>
        </p:nvSpPr>
        <p:spPr>
          <a:xfrm>
            <a:off x="1213792" y="165100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 dirty="0">
                <a:solidFill>
                  <a:srgbClr val="C00000"/>
                </a:solidFill>
                <a:latin typeface="Calibri"/>
                <a:cs typeface="Calibri"/>
              </a:rPr>
              <a:t>Guardia giurata particolare</a:t>
            </a:r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4000" b="1" dirty="0">
                <a:solidFill>
                  <a:srgbClr val="C00000"/>
                </a:solidFill>
                <a:ea typeface="Calibri"/>
                <a:cs typeface="Calibri"/>
              </a:rPr>
              <a:t>            </a:t>
            </a:r>
            <a:r>
              <a:rPr lang="it-IT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(ID-109861)</a:t>
            </a:r>
            <a:endParaRPr lang="it-IT" sz="2000">
              <a:latin typeface="Calibri"/>
              <a:ea typeface="Calibri"/>
              <a:cs typeface="Calibri"/>
            </a:endParaRPr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            TIPOLOGIA DI CONTRATTO: </a:t>
            </a:r>
            <a:r>
              <a:rPr lang="it-IT" sz="2000" b="1" dirty="0">
                <a:latin typeface="Calibri"/>
                <a:ea typeface="Calibri"/>
                <a:cs typeface="Calibri"/>
              </a:rPr>
              <a:t>INDETERMINATO </a:t>
            </a:r>
          </a:p>
          <a:p>
            <a:endParaRPr lang="it-IT"/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  </a:t>
            </a:r>
            <a:r>
              <a:rPr lang="it-IT" sz="2000" dirty="0">
                <a:latin typeface="+mn-lt"/>
                <a:ea typeface="Calibri"/>
                <a:cs typeface="Calibri"/>
              </a:rPr>
              <a:t> </a:t>
            </a:r>
            <a:r>
              <a:rPr lang="it-IT" sz="2000" dirty="0">
                <a:latin typeface="+mn-lt"/>
                <a:ea typeface="Calibri"/>
              </a:rPr>
              <a:t>         SEDE</a:t>
            </a:r>
            <a:r>
              <a:rPr lang="it-IT" sz="2000" dirty="0">
                <a:latin typeface="+mn-lt"/>
              </a:rPr>
              <a:t> DI LAVORO: </a:t>
            </a:r>
            <a:r>
              <a:rPr lang="it-IT" sz="2000" b="1" dirty="0">
                <a:latin typeface="+mn-lt"/>
              </a:rPr>
              <a:t>BINASCO</a:t>
            </a:r>
            <a:endParaRPr lang="it-IT" sz="1200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 dirty="0">
                <a:solidFill>
                  <a:srgbClr val="202020"/>
                </a:solidFill>
                <a:latin typeface="Calibri"/>
                <a:ea typeface="Calibri"/>
                <a:cs typeface="Calibri"/>
              </a:rPr>
              <a:t>La risorsa, per </a:t>
            </a:r>
            <a:r>
              <a:rPr lang="it-IT" sz="1200" dirty="0" err="1">
                <a:solidFill>
                  <a:srgbClr val="202020"/>
                </a:solidFill>
                <a:latin typeface="Calibri"/>
                <a:ea typeface="Calibri"/>
                <a:cs typeface="Calibri"/>
              </a:rPr>
              <a:t>Battistolli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Calibri"/>
                <a:cs typeface="Calibri"/>
              </a:rPr>
              <a:t>, si occuperà di controllo accessi, m</a:t>
            </a:r>
            <a:r>
              <a:rPr lang="it-IT" sz="1200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onitoraggio dei flussi di persone nei varchi di sicurezza, sorveglianza del sito e segnalazione di eventi o anomalie, applicazione delle procedure aziendali e gestione delle violazioni di sicurezza, collaborazione con il team e il cliente per il miglioramento continuo del servizio.</a:t>
            </a:r>
            <a:endParaRPr lang="it-IT"/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 dirty="0">
                <a:solidFill>
                  <a:srgbClr val="DA1A2A"/>
                </a:solidFill>
                <a:latin typeface="Trebuchet MS"/>
                <a:cs typeface="Calibri"/>
              </a:rPr>
              <a:t>:</a:t>
            </a:r>
            <a:r>
              <a:rPr lang="it-IT" sz="1200" dirty="0">
                <a:solidFill>
                  <a:srgbClr val="DA1A2A"/>
                </a:solidFill>
                <a:latin typeface="Calibri"/>
                <a:cs typeface="Calibri"/>
              </a:rPr>
              <a:t> </a:t>
            </a:r>
            <a:r>
              <a:rPr lang="it-IT" sz="1200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condotta morale impeccabile; patente B e mezzo proprio; titoli di Guardia Particolare Giurata in corso di validità (o forte motivazione ad acquisirli); ottima conoscenza dell’inglese; disponibilità ai controlli </a:t>
            </a:r>
            <a:r>
              <a:rPr lang="it-IT" sz="1200" dirty="0" err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pre</a:t>
            </a:r>
            <a:r>
              <a:rPr lang="it-IT" sz="1200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-assuntivi (screening, test antidroga, verifica precedenti); costituisce titolo preferenziale l’esperienza pregressa nel settore della sicurezza, nelle forze dell’ordine, nei vigili del fuoco o in ambito militare; disponibilità ai turni e al lavoro nei weekend.</a:t>
            </a: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 dirty="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Full Time 40 ore su tre turni (6-14; 14-22; 22-6) – Vigilanza Privata</a:t>
            </a: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RAL 27.000 + ticket</a:t>
            </a:r>
          </a:p>
          <a:p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 dirty="0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B4CDF4C3-BDBD-65A0-9CDF-B70CE53A6EC7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F9A7DB61-DB09-614D-6BDE-3068C7104323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2AA67F87-BE75-D7DB-E8F2-39AAA58622D5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5A1D40E6-9866-FAA1-61A0-0CC9ED2A6C1F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7888CD4-85E0-49C4-577C-D5E69F66F0F7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2C3B9CBF-6D64-E082-C7FB-343554BBF661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A58ED968-73CC-7642-6643-14E974A13910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E681E6A2-BEA8-904A-07A7-A9C578F2EA7B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78BEAB1C-B1D1-77CA-B163-DB971447A8C5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EA4D7D1B-FBB2-3566-0896-7ADC3D73202F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B8568423-09C1-79C1-60DE-459B56F6B6E2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B4A8E959-92EE-E906-5FBC-DF961C6D24B3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7554B9E5-941A-CFD2-4191-70EF2522E600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98272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E99A22BD-3FD7-CAB6-3BC7-5979E9F7E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F297002A-BF02-A40B-A707-80E76A079521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70F68EB6-0B12-870F-D9B4-EA5DCA8C054E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A6332E08-0EC4-3AEA-384F-F9032D5D476D}"/>
              </a:ext>
            </a:extLst>
          </p:cNvPr>
          <p:cNvSpPr txBox="1"/>
          <p:nvPr/>
        </p:nvSpPr>
        <p:spPr>
          <a:xfrm>
            <a:off x="1213792" y="165100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cs typeface="Calibri"/>
              </a:rPr>
              <a:t>ASO Assistente studio odontoiatrico</a:t>
            </a:r>
            <a:r>
              <a:rPr lang="it-IT" sz="4000" b="1">
                <a:solidFill>
                  <a:srgbClr val="C00000"/>
                </a:solidFill>
                <a:ea typeface="Calibri"/>
                <a:cs typeface="Calibri"/>
              </a:rPr>
              <a:t> </a:t>
            </a:r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(ID-109637)</a:t>
            </a:r>
            <a:endParaRPr lang="it-IT" sz="2000">
              <a:latin typeface="Calibri"/>
              <a:ea typeface="Calibri"/>
              <a:cs typeface="Calibri"/>
            </a:endParaRPr>
          </a:p>
          <a:p>
            <a:r>
              <a:rPr lang="it-IT" sz="2000">
                <a:latin typeface="Calibri"/>
                <a:ea typeface="Calibri"/>
                <a:cs typeface="Calibri"/>
              </a:rPr>
              <a:t>            TIPOLOGIA DI CONTRATTO: </a:t>
            </a:r>
            <a:r>
              <a:rPr lang="it-IT" sz="2000" b="1">
                <a:latin typeface="Calibri"/>
                <a:ea typeface="Calibri"/>
                <a:cs typeface="Calibri"/>
              </a:rPr>
              <a:t>INDETERMINATO </a:t>
            </a:r>
          </a:p>
          <a:p>
            <a:endParaRPr lang="it-IT"/>
          </a:p>
          <a:p>
            <a:r>
              <a:rPr lang="it-IT" sz="2000">
                <a:latin typeface="Calibri"/>
                <a:ea typeface="Calibri"/>
                <a:cs typeface="Calibri"/>
              </a:rPr>
              <a:t>  </a:t>
            </a:r>
            <a:r>
              <a:rPr lang="it-IT" sz="2000">
                <a:latin typeface="+mn-lt"/>
                <a:ea typeface="Calibri"/>
                <a:cs typeface="Calibri"/>
              </a:rPr>
              <a:t> </a:t>
            </a:r>
            <a:r>
              <a:rPr lang="it-IT" sz="2000">
                <a:latin typeface="+mn-lt"/>
                <a:ea typeface="Calibri"/>
              </a:rPr>
              <a:t>         SEDE</a:t>
            </a:r>
            <a:r>
              <a:rPr lang="it-IT" sz="2000">
                <a:latin typeface="+mn-lt"/>
              </a:rPr>
              <a:t> DI LAVORO: </a:t>
            </a:r>
            <a:r>
              <a:rPr lang="it-IT" sz="2000" b="1">
                <a:latin typeface="+mn-lt"/>
              </a:rPr>
              <a:t>PIEVE EMANUELE</a:t>
            </a:r>
            <a:endParaRPr lang="it-IT" sz="1200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>
                <a:solidFill>
                  <a:srgbClr val="202020"/>
                </a:solidFill>
                <a:latin typeface="Calibri"/>
                <a:ea typeface="Calibri"/>
                <a:cs typeface="Calibri"/>
              </a:rPr>
              <a:t>La risorsa, per studio di odontoiatria, si occuperà di accoglienza, attività di segreteria e utilizzo computer e supporto sala operatoria/sterilizzazione strumenti.</a:t>
            </a: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>
                <a:solidFill>
                  <a:srgbClr val="DA1A2A"/>
                </a:solidFill>
                <a:latin typeface="Trebuchet MS"/>
                <a:cs typeface="Calibri"/>
              </a:rPr>
              <a:t>:</a:t>
            </a:r>
            <a:r>
              <a:rPr lang="it-IT" sz="1200">
                <a:solidFill>
                  <a:srgbClr val="DA1A2A"/>
                </a:solidFill>
                <a:latin typeface="Calibri"/>
                <a:cs typeface="Calibri"/>
              </a:rPr>
              <a:t> 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Qualifica ASO e competenze informatiche. Domicilio in zona e ottima conoscenza dell'italiano completano il profilo.</a:t>
            </a:r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Part time 30h o full time 40h settimanali dal </a:t>
            </a:r>
            <a:r>
              <a:rPr lang="it-IT" sz="1200" b="1" err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lunedi</a:t>
            </a:r>
            <a:r>
              <a:rPr lang="it-IT" sz="1200" b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 al </a:t>
            </a:r>
            <a:r>
              <a:rPr lang="it-IT" sz="1200" b="1" err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venerdi</a:t>
            </a:r>
            <a:r>
              <a:rPr lang="it-IT" sz="1200" b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 nella fascia oraria 7.45/19.30 – Studi professionali</a:t>
            </a: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RAL a partire da 22.000/24.000 in base all'inquadramento/esperienza. Si valutano anche profili junior in apprendistato. </a:t>
            </a:r>
          </a:p>
          <a:p>
            <a:endParaRPr lang="it-IT" sz="1200">
              <a:solidFill>
                <a:srgbClr val="202020"/>
              </a:solidFill>
              <a:latin typeface="Calibri"/>
              <a:ea typeface="Roboto"/>
              <a:cs typeface="Roboto"/>
            </a:endParaRPr>
          </a:p>
          <a:p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9C194B22-A9C9-9035-4BFC-72281401686B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C8878E39-5B61-720F-9BB0-66A675807812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D6635E6D-7282-2DB0-EDE9-7086AF473F36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A44F523D-055F-4903-849E-21979BB1059A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2FFE1311-FC90-953A-848F-92D6C85CA4B7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81D08D5C-B49F-DFB6-ACEA-F59D30885E3C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776B2761-BC87-BB44-904F-287643606A6D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BA2F029D-2A4D-FB05-76F1-2BE2CD220236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B2BB3C7-8573-26E2-ABC1-E907511A3D9F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31E79A3B-DC41-C4A4-5ED4-33C3F828B959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243C7180-6896-F07E-CA4E-8866BE93CB60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B63121A1-F8DB-2170-7A3A-737CA003B075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142A6D2D-73DE-614A-A78A-5A7E025F7990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66546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FA66FDF3-87C9-F094-FD55-107CCECB6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915D514F-11FF-7566-0C54-B88767815935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CE8BB29C-A5FA-0F2A-3A00-3F1E4F594A83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9C6280F-1F78-FEE0-8FE0-CC7699291C8D}"/>
              </a:ext>
            </a:extLst>
          </p:cNvPr>
          <p:cNvSpPr txBox="1"/>
          <p:nvPr/>
        </p:nvSpPr>
        <p:spPr>
          <a:xfrm>
            <a:off x="1213792" y="165100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 dirty="0">
                <a:solidFill>
                  <a:srgbClr val="C00000"/>
                </a:solidFill>
                <a:latin typeface="Calibri"/>
                <a:cs typeface="Calibri"/>
              </a:rPr>
              <a:t>Addetti alle vendite Primadonna</a:t>
            </a:r>
            <a:r>
              <a:rPr lang="it-IT" sz="4000" b="1" dirty="0">
                <a:solidFill>
                  <a:srgbClr val="C00000"/>
                </a:solidFill>
                <a:ea typeface="Calibri"/>
                <a:cs typeface="Calibri"/>
              </a:rPr>
              <a:t> </a:t>
            </a:r>
            <a:r>
              <a:rPr lang="it-IT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(ID-109572)</a:t>
            </a:r>
            <a:endParaRPr lang="it-IT" sz="2000" dirty="0">
              <a:latin typeface="Calibri"/>
              <a:ea typeface="Calibri"/>
              <a:cs typeface="Calibri"/>
            </a:endParaRPr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            TIPOLOGIA DI CONTRATTO: </a:t>
            </a:r>
            <a:r>
              <a:rPr lang="it-IT" sz="2000" b="1" dirty="0">
                <a:latin typeface="Calibri"/>
                <a:ea typeface="Calibri"/>
                <a:cs typeface="Calibri"/>
              </a:rPr>
              <a:t>DETERMINATO </a:t>
            </a:r>
          </a:p>
          <a:p>
            <a:endParaRPr lang="it-IT"/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  </a:t>
            </a:r>
            <a:r>
              <a:rPr lang="it-IT" sz="2000" dirty="0">
                <a:latin typeface="+mn-lt"/>
                <a:ea typeface="Calibri"/>
                <a:cs typeface="Calibri"/>
              </a:rPr>
              <a:t> </a:t>
            </a:r>
            <a:r>
              <a:rPr lang="it-IT" sz="2000" dirty="0">
                <a:latin typeface="+mn-lt"/>
                <a:ea typeface="Calibri"/>
              </a:rPr>
              <a:t>         SEDE</a:t>
            </a:r>
            <a:r>
              <a:rPr lang="it-IT" sz="2000" dirty="0">
                <a:latin typeface="+mn-lt"/>
              </a:rPr>
              <a:t> DI LAVORO: </a:t>
            </a:r>
            <a:r>
              <a:rPr lang="it-IT" sz="2000" b="1" dirty="0">
                <a:latin typeface="+mn-lt"/>
              </a:rPr>
              <a:t>ROZZANO</a:t>
            </a:r>
            <a:endParaRPr lang="it-IT" sz="1200" dirty="0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 dirty="0">
                <a:solidFill>
                  <a:srgbClr val="202020"/>
                </a:solidFill>
                <a:latin typeface="Calibri"/>
                <a:ea typeface="Calibri"/>
                <a:cs typeface="Calibri"/>
              </a:rPr>
              <a:t>Le risorse si dovranno occupare di 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accoglienza e vendita assistita alla clientela, garantendo un'esperienza d'acquisto in linea con i valori del brand e contribuendo al raggiungimento degli obiettivi commerciali del punto vendita. Supporto nella gestione dello stock, nel mantenimento degli standard espositivi e nelle attività operative quotidiane.</a:t>
            </a:r>
          </a:p>
          <a:p>
            <a:endParaRPr lang="it-IT" sz="1200" dirty="0">
              <a:solidFill>
                <a:srgbClr val="202020"/>
              </a:solidFill>
              <a:latin typeface="Calibri"/>
              <a:ea typeface="Roboto"/>
              <a:cs typeface="Roboto"/>
            </a:endParaRP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 dirty="0">
                <a:solidFill>
                  <a:srgbClr val="DA1A2A"/>
                </a:solidFill>
                <a:latin typeface="Trebuchet MS"/>
                <a:cs typeface="Calibri"/>
              </a:rPr>
              <a:t>:</a:t>
            </a:r>
            <a:r>
              <a:rPr lang="it-IT" sz="1200" dirty="0">
                <a:solidFill>
                  <a:srgbClr val="DA1A2A"/>
                </a:solidFill>
                <a:latin typeface="Calibri"/>
                <a:cs typeface="Calibri"/>
              </a:rPr>
              <a:t> 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Esperienza biennale nella vendita al dettaglio.</a:t>
            </a:r>
            <a:endParaRPr lang="it-IT" sz="1200" dirty="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 dirty="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 dirty="0">
                <a:solidFill>
                  <a:srgbClr val="202020"/>
                </a:solidFill>
                <a:latin typeface="Roboto"/>
                <a:ea typeface="Roboto"/>
                <a:cs typeface="Roboto"/>
              </a:rPr>
              <a:t>Part time e  Full time 5gg a settimana dal </a:t>
            </a:r>
            <a:r>
              <a:rPr lang="it-IT" sz="1200" b="1" dirty="0" err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lunedi</a:t>
            </a:r>
            <a:r>
              <a:rPr lang="it-IT" sz="1200" b="1" dirty="0">
                <a:solidFill>
                  <a:srgbClr val="202020"/>
                </a:solidFill>
                <a:latin typeface="Roboto"/>
                <a:ea typeface="Roboto"/>
                <a:cs typeface="Roboto"/>
              </a:rPr>
              <a:t> alla domenica – Commercio</a:t>
            </a: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Retribuzione full time 1490 mensile da riparametrare per il part time, 5° livello Commercio.</a:t>
            </a:r>
          </a:p>
          <a:p>
            <a:endParaRPr lang="en-US" sz="1200" i="1" dirty="0">
              <a:solidFill>
                <a:srgbClr val="212529"/>
              </a:solidFill>
              <a:latin typeface="Calibri"/>
              <a:ea typeface="Calibri"/>
              <a:cs typeface="Calibri"/>
            </a:endParaRPr>
          </a:p>
          <a:p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 è rivolta a tutte le persone nel rispetto delle pari opportunità di genere, diversità e inclusione (ai sensi Dlgs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 dirty="0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7C2D0EA5-49C1-2344-AF96-47016E566730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B4AAE6D2-9F15-8E08-5A09-224DA5B1AEEF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3EFA0683-DE1D-0A27-8391-897DACA06F0F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66880CA8-284F-D7CC-D993-6D0DAF2FAFD6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6454D9E-00DF-4AF4-335C-84081C1D515E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D68D4877-702D-2B2A-86B2-E159E6B8DE13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CBA728A6-11A2-5191-DEA9-1D017AFF0297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8230DB8-7BBF-0DAC-C9F0-B75ED37F7EE4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9E8FCF57-F8AC-A9B4-B820-714E2CB99BD0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7D679CD2-400D-34BD-ABFC-8E58CD5AE0B5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F81AEF8C-95EF-3495-EB40-3A59E0D2FAE6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6E859090-D316-B705-03E4-0781C4A373F0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1BA93ACD-67B3-EBD4-9463-80D939FAD95C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8177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CDFA797B-67C8-B81C-467D-22722B3F9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FF30263D-2968-43C3-4DC7-1E36026A880E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7C5687A6-6ED9-6044-1146-CBC5E562810D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6A0253D1-D781-F137-73B8-A8C061F81E7E}"/>
              </a:ext>
            </a:extLst>
          </p:cNvPr>
          <p:cNvSpPr txBox="1"/>
          <p:nvPr/>
        </p:nvSpPr>
        <p:spPr>
          <a:xfrm>
            <a:off x="1077721" y="159657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Cablatore, assemblatore junior </a:t>
            </a:r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(ID-108797)</a:t>
            </a:r>
            <a:r>
              <a:rPr lang="it-IT" sz="2000">
                <a:latin typeface="Calibri"/>
                <a:ea typeface="Calibri"/>
                <a:cs typeface="Calibri"/>
              </a:rPr>
              <a:t> </a:t>
            </a:r>
            <a:endParaRPr lang="it-IT"/>
          </a:p>
          <a:p>
            <a:pPr marL="898525"/>
            <a:r>
              <a:rPr lang="it-IT" sz="2000">
                <a:latin typeface="Calibri"/>
                <a:ea typeface="Calibri"/>
                <a:cs typeface="Calibri"/>
              </a:rPr>
              <a:t>TIPOLOGIA DI CONTRATTO:</a:t>
            </a:r>
            <a:r>
              <a:rPr lang="it-IT" sz="2000" b="1">
                <a:latin typeface="Calibri"/>
                <a:ea typeface="Calibri"/>
                <a:cs typeface="Calibri"/>
              </a:rPr>
              <a:t> DETERMINATO </a:t>
            </a:r>
            <a:endParaRPr lang="it-IT">
              <a:ea typeface="Calibri"/>
            </a:endParaRPr>
          </a:p>
          <a:p>
            <a:pPr marL="898525"/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                           </a:t>
            </a:r>
            <a:r>
              <a:rPr lang="it-IT" sz="2000">
                <a:latin typeface="Calibri"/>
                <a:ea typeface="Calibri"/>
                <a:cs typeface="Calibri"/>
              </a:rPr>
              <a:t> </a:t>
            </a:r>
            <a:endParaRPr lang="it-IT"/>
          </a:p>
          <a:p>
            <a:r>
              <a:rPr lang="it-IT" sz="2000">
                <a:latin typeface="Calibri"/>
                <a:ea typeface="Calibri"/>
                <a:cs typeface="Calibri"/>
              </a:rPr>
              <a:t>         </a:t>
            </a:r>
            <a:r>
              <a:rPr lang="it-IT" sz="2000">
                <a:latin typeface="+mn-lt"/>
                <a:ea typeface="Calibri"/>
                <a:cs typeface="Calibri"/>
              </a:rPr>
              <a:t>       </a:t>
            </a:r>
            <a:r>
              <a:rPr lang="it-IT" sz="2000">
                <a:latin typeface="+mn-lt"/>
                <a:ea typeface="Calibri"/>
              </a:rPr>
              <a:t>SEDE</a:t>
            </a:r>
            <a:r>
              <a:rPr lang="it-IT" sz="2000">
                <a:latin typeface="+mn-lt"/>
              </a:rPr>
              <a:t> DI LAVORO: </a:t>
            </a:r>
            <a:r>
              <a:rPr lang="it-IT" sz="2000" b="1">
                <a:latin typeface="+mn-lt"/>
              </a:rPr>
              <a:t>LACCHIARELLA </a:t>
            </a:r>
            <a:endParaRPr lang="it-IT" sz="2000" b="1">
              <a:ea typeface="Calibri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La risorsa, per società fabbricazione apparecchiature per controlli processi industriali, si occuperà di cablaggio e assemblaggio componenti meccanici, elettrici ed elettronici, garantendo conformità a standard tecnici. Previste anche trasferte c/o clienti per installazione, collaudo ed interventi manutenzione su apparecchiature ed impianti.</a:t>
            </a:r>
            <a:endParaRPr lang="it-IT"/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>
                <a:solidFill>
                  <a:srgbClr val="DA1A2A"/>
                </a:solidFill>
                <a:latin typeface="Trebuchet MS"/>
                <a:cs typeface="Calibri"/>
              </a:rPr>
              <a:t>: 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Indispensabile esperienza di almeno 6 mesi nelle mansioni da svolgere, diploma tecnico industriale, perito elettronico o equivalenti, conoscenza base elettronica, impiantistica, lettura schemi elettrici e disegni tecnici, uso utensili manuali e strumenti misura, inglese almeno liv. A2, ottima conoscenza lingua italiana</a:t>
            </a: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  <a:r>
              <a:rPr lang="it-IT" sz="1200" b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Full time 40 h/settimanali dal lunedì al venerdì, Orario elastico 8.00/9.00 – 17.00/18.00, pausa pranzo 12.30-13.30 - Metalmeccanica Industria</a:t>
            </a: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 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commisurata ad esperienza, indicativamente RAL € 23000/25000, Ticket restaurant € 6</a:t>
            </a: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Roboto"/>
              <a:ea typeface="Roboto"/>
              <a:cs typeface="Roboto"/>
            </a:endParaRPr>
          </a:p>
          <a:p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 è rivolta a tutte le persone nel rispetto delle pari opportunità di genere, diversità e inclusione (ai sensi Dlgs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0CCDACF3-47AD-B7E4-129B-DAD426E34278}"/>
              </a:ext>
            </a:extLst>
          </p:cNvPr>
          <p:cNvSpPr/>
          <p:nvPr/>
        </p:nvSpPr>
        <p:spPr>
          <a:xfrm rot="5400000">
            <a:off x="4571575" y="1450988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BCF80634-5332-DFBE-C66F-F8886E47F43F}"/>
              </a:ext>
            </a:extLst>
          </p:cNvPr>
          <p:cNvSpPr/>
          <p:nvPr/>
        </p:nvSpPr>
        <p:spPr>
          <a:xfrm>
            <a:off x="8610600" y="4598954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8D3209EC-DEEE-F477-9604-39450B93B6FE}"/>
              </a:ext>
            </a:extLst>
          </p:cNvPr>
          <p:cNvSpPr/>
          <p:nvPr/>
        </p:nvSpPr>
        <p:spPr>
          <a:xfrm>
            <a:off x="9455630" y="517713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2E39031E-10AB-343B-8B14-1620F75B864C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024072A8-9CB3-79A4-16BC-47FB56C1EAB9}"/>
              </a:ext>
            </a:extLst>
          </p:cNvPr>
          <p:cNvSpPr/>
          <p:nvPr/>
        </p:nvSpPr>
        <p:spPr>
          <a:xfrm flipH="1">
            <a:off x="805046" y="2060749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5C1EFFD9-4B24-F8D5-7177-635A6B5561C2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0045B783-1A25-87C7-77B2-3FB3F83C03FF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72607D64-630F-1925-C1C8-1406D7D93758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899C02A0-5660-9AB2-5FE4-6BA360FF9F0C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1FDA9F0F-0A1B-2C20-53F2-3B72F346F882}"/>
              </a:ext>
            </a:extLst>
          </p:cNvPr>
          <p:cNvSpPr/>
          <p:nvPr/>
        </p:nvSpPr>
        <p:spPr>
          <a:xfrm>
            <a:off x="725729" y="2912964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4B9683EF-A42E-D635-1DEF-73A9B8FCEC4B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2430574D-32B7-9051-04F4-EE2DC457D0DC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D49AA7D3-341D-CD62-EF89-E1F001E88341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2669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C7A50187-B00A-8369-D8AB-C62051199B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05A63407-078B-1CAD-E47F-CC4785D025B3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2E551B69-5E7A-353E-4DCB-A35602151F80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4FFEBBDC-0F3C-7BD0-B9D2-006DF3C7DECA}"/>
              </a:ext>
            </a:extLst>
          </p:cNvPr>
          <p:cNvSpPr txBox="1"/>
          <p:nvPr/>
        </p:nvSpPr>
        <p:spPr>
          <a:xfrm>
            <a:off x="1077721" y="159657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    Lavapiatti  part time hotel  </a:t>
            </a:r>
            <a:endParaRPr lang="it-IT">
              <a:ea typeface="Calibri"/>
            </a:endParaRPr>
          </a:p>
          <a:p>
            <a:pPr marL="898525"/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                                 (ID-108450)</a:t>
            </a:r>
            <a:r>
              <a:rPr lang="it-IT" sz="2000">
                <a:latin typeface="Calibri"/>
                <a:ea typeface="Calibri"/>
                <a:cs typeface="Calibri"/>
              </a:rPr>
              <a:t> </a:t>
            </a:r>
            <a:endParaRPr lang="it-IT"/>
          </a:p>
          <a:p>
            <a:pPr marL="898525"/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2000">
                <a:latin typeface="Calibri"/>
                <a:ea typeface="Calibri"/>
                <a:cs typeface="Calibri"/>
              </a:rPr>
              <a:t>TIPOLOGIA DI CONTRATTO:</a:t>
            </a:r>
            <a:r>
              <a:rPr lang="it-IT" sz="2000" b="1">
                <a:latin typeface="Calibri"/>
                <a:ea typeface="Calibri"/>
                <a:cs typeface="Calibri"/>
              </a:rPr>
              <a:t> DETERMINATO </a:t>
            </a:r>
            <a:endParaRPr lang="it-IT">
              <a:ea typeface="Calibri"/>
            </a:endParaRPr>
          </a:p>
          <a:p>
            <a:pPr marL="898525"/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                           </a:t>
            </a:r>
            <a:r>
              <a:rPr lang="it-IT" sz="2000">
                <a:latin typeface="Calibri"/>
                <a:ea typeface="Calibri"/>
                <a:cs typeface="Calibri"/>
              </a:rPr>
              <a:t> </a:t>
            </a:r>
            <a:endParaRPr lang="it-IT"/>
          </a:p>
          <a:p>
            <a:r>
              <a:rPr lang="it-IT" sz="2000">
                <a:latin typeface="Calibri"/>
                <a:ea typeface="Calibri"/>
                <a:cs typeface="Calibri"/>
              </a:rPr>
              <a:t>         </a:t>
            </a:r>
            <a:r>
              <a:rPr lang="it-IT" sz="2000">
                <a:latin typeface="+mn-lt"/>
                <a:ea typeface="Calibri"/>
                <a:cs typeface="Calibri"/>
              </a:rPr>
              <a:t>       </a:t>
            </a:r>
            <a:r>
              <a:rPr lang="it-IT" sz="2000">
                <a:latin typeface="+mn-lt"/>
                <a:ea typeface="Calibri"/>
              </a:rPr>
              <a:t>SEDE</a:t>
            </a:r>
            <a:r>
              <a:rPr lang="it-IT" sz="2000">
                <a:latin typeface="+mn-lt"/>
              </a:rPr>
              <a:t> DI LAVORO: </a:t>
            </a:r>
            <a:r>
              <a:rPr lang="it-IT" sz="2000" b="1">
                <a:latin typeface="+mn-lt"/>
              </a:rPr>
              <a:t>LOCATE TRIULZI </a:t>
            </a:r>
            <a:endParaRPr lang="it-IT" sz="2000" b="1">
              <a:ea typeface="Calibri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La risorsa, per azienda operante nel settore della ristorazione e della preparazione di prodotti alimentari, specializzata nella produzione e somministrazione di piatti pronti e nella gestione di attività di cucina,  si occuperà di: lavaggio di stoviglie, pentole, utensili e attrezzature di cucina; </a:t>
            </a:r>
            <a:r>
              <a:rPr lang="it-IT" sz="1200" err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niordino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e pulizia dell'area lavaggio e della cucina; supporto nelle attività di igienizzazione degli ambienti di lavoro; smaltimento dei rifiuti e gestione della raccolta differenziata; controllo e rifornimento dei detergenti e materiali per la pulizia; collaborazione con il personale di cucina per mantenere l'efficienza operativa.</a:t>
            </a:r>
            <a:endParaRPr lang="it-IT"/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>
                <a:solidFill>
                  <a:srgbClr val="DA1A2A"/>
                </a:solidFill>
                <a:latin typeface="Trebuchet MS"/>
                <a:cs typeface="Calibri"/>
              </a:rPr>
              <a:t>: 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Esperienza, anche breve, nel ruolo, velocità e capacità di </a:t>
            </a:r>
            <a:r>
              <a:rPr lang="it-IT" sz="1200" err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lavorere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in team.</a:t>
            </a: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Part Time17 ore settimanali, </a:t>
            </a:r>
            <a:r>
              <a:rPr lang="it-IT" sz="1200" b="1" err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lun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- </a:t>
            </a:r>
            <a:r>
              <a:rPr lang="it-IT" sz="1200" b="1" err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ven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, 12.00/15.30- Pubblici Esercizi</a:t>
            </a: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 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RAL 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circa 8000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</a:rPr>
              <a:t>€</a:t>
            </a:r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Roboto"/>
              <a:ea typeface="Roboto"/>
              <a:cs typeface="Roboto"/>
            </a:endParaRPr>
          </a:p>
          <a:p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42748526-1191-96CA-1A77-A27F1D648E38}"/>
              </a:ext>
            </a:extLst>
          </p:cNvPr>
          <p:cNvSpPr/>
          <p:nvPr/>
        </p:nvSpPr>
        <p:spPr>
          <a:xfrm rot="5400000">
            <a:off x="4571575" y="1450988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5D7EDB03-9369-A276-D69B-6DCA2D2ED326}"/>
              </a:ext>
            </a:extLst>
          </p:cNvPr>
          <p:cNvSpPr/>
          <p:nvPr/>
        </p:nvSpPr>
        <p:spPr>
          <a:xfrm>
            <a:off x="8610600" y="4598954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28AAD921-D78E-0417-22A8-E82CABC7560B}"/>
              </a:ext>
            </a:extLst>
          </p:cNvPr>
          <p:cNvSpPr/>
          <p:nvPr/>
        </p:nvSpPr>
        <p:spPr>
          <a:xfrm>
            <a:off x="9455630" y="517713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B7E0A80D-7AE9-2554-0A88-F294FC4E59D7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5B72D924-BA4D-45C2-C7CD-A427A16096ED}"/>
              </a:ext>
            </a:extLst>
          </p:cNvPr>
          <p:cNvSpPr/>
          <p:nvPr/>
        </p:nvSpPr>
        <p:spPr>
          <a:xfrm flipH="1">
            <a:off x="805046" y="2060749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6A78C67B-82C4-9785-60D2-733517E2DC80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F3A4F838-AF33-B17F-1888-E73DB54326D8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91F76F6B-E4A4-18F4-493C-2810BA15D861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8FE446C7-6D7A-F26A-6C34-42D913F7F9C0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701903ED-10B1-31E1-C0D8-B8AEB01AE767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9A74EF13-4E5C-7838-FFEF-20A5D42B5614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DA68B3D9-26B4-B315-FCBA-E7160C04226F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568BDE91-BC8E-0A87-F80D-288F8EA54107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43034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793EAEE2-2DF2-D8D9-9066-68858A97C3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2207C16E-E1AF-4508-084F-31CEEEA66433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63C99E97-91B6-3ACF-10DC-C51C523116AD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7C1235CF-FC0A-BACD-924A-BD945C83F55B}"/>
              </a:ext>
            </a:extLst>
          </p:cNvPr>
          <p:cNvSpPr txBox="1"/>
          <p:nvPr/>
        </p:nvSpPr>
        <p:spPr>
          <a:xfrm>
            <a:off x="1213792" y="165100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    Impiegato/a uff. </a:t>
            </a:r>
            <a:r>
              <a:rPr lang="it-IT" sz="4000" b="1" err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Acqusiti</a:t>
            </a:r>
            <a:r>
              <a:rPr lang="it-IT" sz="4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 </a:t>
            </a:r>
            <a:endParaRPr lang="it-IT">
              <a:ea typeface="Calibri"/>
            </a:endParaRPr>
          </a:p>
          <a:p>
            <a:pPr marL="898525"/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                                 (ID-108360)</a:t>
            </a:r>
            <a:r>
              <a:rPr lang="it-IT" sz="2000">
                <a:latin typeface="Calibri"/>
                <a:ea typeface="Calibri"/>
                <a:cs typeface="Calibri"/>
              </a:rPr>
              <a:t> </a:t>
            </a:r>
            <a:endParaRPr lang="it-IT"/>
          </a:p>
          <a:p>
            <a:pPr marL="898525"/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2000">
                <a:latin typeface="Calibri"/>
                <a:ea typeface="Calibri"/>
                <a:cs typeface="Calibri"/>
              </a:rPr>
              <a:t>TIPOLOGIA DI CONTRATTO:</a:t>
            </a:r>
            <a:r>
              <a:rPr lang="it-IT" sz="2000" b="1">
                <a:latin typeface="Calibri"/>
                <a:ea typeface="Calibri"/>
                <a:cs typeface="Calibri"/>
              </a:rPr>
              <a:t> DETERMINATO/INDETERMINATO</a:t>
            </a:r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                           </a:t>
            </a:r>
            <a:r>
              <a:rPr lang="it-IT" sz="2000">
                <a:latin typeface="Calibri"/>
                <a:ea typeface="Calibri"/>
                <a:cs typeface="Calibri"/>
              </a:rPr>
              <a:t> </a:t>
            </a:r>
            <a:endParaRPr lang="it-IT"/>
          </a:p>
          <a:p>
            <a:r>
              <a:rPr lang="it-IT" sz="2000">
                <a:latin typeface="Calibri"/>
                <a:ea typeface="Calibri"/>
                <a:cs typeface="Calibri"/>
              </a:rPr>
              <a:t>         </a:t>
            </a:r>
            <a:r>
              <a:rPr lang="it-IT" sz="2000">
                <a:latin typeface="+mn-lt"/>
                <a:ea typeface="Calibri"/>
                <a:cs typeface="Calibri"/>
              </a:rPr>
              <a:t>       </a:t>
            </a:r>
            <a:r>
              <a:rPr lang="it-IT" sz="2000">
                <a:latin typeface="+mn-lt"/>
                <a:ea typeface="Calibri"/>
              </a:rPr>
              <a:t>SEDE</a:t>
            </a:r>
            <a:r>
              <a:rPr lang="it-IT" sz="2000">
                <a:latin typeface="+mn-lt"/>
              </a:rPr>
              <a:t> DI LAVORO: </a:t>
            </a:r>
            <a:r>
              <a:rPr lang="it-IT" sz="2000" b="1">
                <a:latin typeface="+mn-lt"/>
              </a:rPr>
              <a:t>LOCATE TRIULZI</a:t>
            </a:r>
            <a:endParaRPr lang="it-IT" sz="2000" b="1">
              <a:latin typeface="Calibri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pPr algn="just"/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pPr algn="just"/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La risorsa, per società di commercializzazione dispositivi medici, si occuperà di pianificazione acquisti di produzione e di campionature richieste garantendo le consegne nei tempi richiesti, monitoraggio relazioni fornitori per assicurare alto livello prodotti, ricerca e selezione fornitori attenzionando il rapporto qualità/prezzo, ricerca nuovi prodotti sul mercato, gestione trattativa con fornitori, gestione distinte base, gestione magazzino, listini di acquisto e di vendita, partecipazione a fiere e convegni in Italia ed estero.</a:t>
            </a:r>
            <a:endParaRPr lang="it-IT"/>
          </a:p>
          <a:p>
            <a:pPr algn="just"/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>
                <a:solidFill>
                  <a:srgbClr val="DA1A2A"/>
                </a:solidFill>
                <a:latin typeface="Trebuchet MS"/>
                <a:cs typeface="Calibri"/>
              </a:rPr>
              <a:t>: 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Esperienza di almeno 1 anno nel ruolo, buon uso pacchetto Office</a:t>
            </a:r>
            <a:r>
              <a:rPr lang="it-IT" sz="1200">
                <a:solidFill>
                  <a:srgbClr val="DA1A2A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,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conoscenza lingua inglese (almeno liv. B1), ottime doti comunicative e relazionali, ottime capacità organizzative, di </a:t>
            </a:r>
            <a:r>
              <a:rPr lang="it-IT" sz="1200" err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problem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solving, di coordinamento, automunito.</a:t>
            </a:r>
            <a:endParaRPr lang="it-IT" sz="1200" b="1">
              <a:solidFill>
                <a:srgbClr val="202020"/>
              </a:solidFill>
              <a:latin typeface="Calibri"/>
              <a:ea typeface="Roboto"/>
              <a:cs typeface="Roboto"/>
            </a:endParaRP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Full time: 8.30-12.30//13:00-17.00 – Terziario Confcommercio</a:t>
            </a:r>
            <a:endParaRPr lang="it-IT" sz="1200" b="1">
              <a:solidFill>
                <a:srgbClr val="202020"/>
              </a:solidFill>
              <a:latin typeface="Calibri"/>
              <a:ea typeface="Roboto"/>
              <a:cs typeface="Roboto"/>
            </a:endParaRP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 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commisurata ad esperienza, RAL massima circa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</a:rPr>
              <a:t>€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32000</a:t>
            </a:r>
          </a:p>
          <a:p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634395AA-B896-B760-7F59-5BD6B38EBE9B}"/>
              </a:ext>
            </a:extLst>
          </p:cNvPr>
          <p:cNvSpPr/>
          <p:nvPr/>
        </p:nvSpPr>
        <p:spPr>
          <a:xfrm rot="5400000">
            <a:off x="4571575" y="1450988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4C566B0D-5A9D-5DB0-8791-080096A9F566}"/>
              </a:ext>
            </a:extLst>
          </p:cNvPr>
          <p:cNvSpPr/>
          <p:nvPr/>
        </p:nvSpPr>
        <p:spPr>
          <a:xfrm>
            <a:off x="8610600" y="4598954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301CB6D0-CBA4-D316-9F56-1BA11D55EFEE}"/>
              </a:ext>
            </a:extLst>
          </p:cNvPr>
          <p:cNvSpPr/>
          <p:nvPr/>
        </p:nvSpPr>
        <p:spPr>
          <a:xfrm>
            <a:off x="9455630" y="517713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D7102F34-A365-BB47-053D-E6D1E62C6FA1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9BF95F66-5ED8-5B26-837A-32EAD8334173}"/>
              </a:ext>
            </a:extLst>
          </p:cNvPr>
          <p:cNvSpPr/>
          <p:nvPr/>
        </p:nvSpPr>
        <p:spPr>
          <a:xfrm flipH="1">
            <a:off x="794160" y="2136949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D07E7F70-8FE0-275E-C856-0C92B8B965BC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DBCC5-5553-2910-8DE9-1B31C5D130A3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1FB81CDF-01E0-0689-A5CF-5D0DEF4FFEC1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E504BEB0-1A64-6F18-57AE-BFD7AB3846E4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C706FD1B-BF96-065C-EA40-D90EB390B145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22237154-8CF5-BF02-659B-1F2EC5A98786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186F3EEA-D82B-3B90-4A06-EB6812D5DDA7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1273B717-E90D-C707-8537-2A15D812B10B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96014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DF14C1BA-458E-2FC8-A288-D8F65446F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58AE87B7-8D73-B814-336D-E4690A7D8B53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88D303E9-00BC-2EFC-4FE3-61E1E60D4C64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775E7069-3A1F-576E-053C-F9BA3D85C155}"/>
              </a:ext>
            </a:extLst>
          </p:cNvPr>
          <p:cNvSpPr txBox="1"/>
          <p:nvPr/>
        </p:nvSpPr>
        <p:spPr>
          <a:xfrm>
            <a:off x="1132269" y="84747"/>
            <a:ext cx="7841962" cy="513226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 dirty="0">
                <a:solidFill>
                  <a:srgbClr val="C00000"/>
                </a:solidFill>
                <a:latin typeface="Calibri"/>
                <a:cs typeface="Calibri"/>
              </a:rPr>
              <a:t>OPERAIO PROD.PHARMA </a:t>
            </a:r>
            <a:r>
              <a:rPr lang="it-IT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(ID-108249)</a:t>
            </a:r>
            <a:r>
              <a:rPr lang="it-IT" sz="2000" dirty="0">
                <a:latin typeface="Calibri"/>
                <a:ea typeface="Calibri"/>
                <a:cs typeface="Calibri"/>
              </a:rPr>
              <a:t> </a:t>
            </a:r>
            <a:endParaRPr lang="it-IT" dirty="0">
              <a:ea typeface="Calibri"/>
            </a:endParaRPr>
          </a:p>
          <a:p>
            <a:pPr marL="898525"/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2000" dirty="0">
                <a:latin typeface="Calibri"/>
                <a:ea typeface="Calibri"/>
                <a:cs typeface="Calibri"/>
              </a:rPr>
              <a:t>TIPOLOGIA DI CONTRATTO: </a:t>
            </a:r>
            <a:r>
              <a:rPr lang="it-IT" sz="2000" b="1" dirty="0">
                <a:latin typeface="Calibri"/>
                <a:ea typeface="Calibri"/>
                <a:cs typeface="Calibri"/>
              </a:rPr>
              <a:t>DETERMINATO SCOPO ASSUNZIONE</a:t>
            </a:r>
            <a:endParaRPr lang="it-IT" sz="2000" b="1" dirty="0">
              <a:latin typeface="+mn-lt"/>
              <a:ea typeface="Roboto"/>
            </a:endParaRPr>
          </a:p>
          <a:p>
            <a:pPr marL="898525"/>
            <a:r>
              <a:rPr lang="it-IT" sz="2000" dirty="0">
                <a:latin typeface="+mn-lt"/>
                <a:ea typeface="Calibri"/>
                <a:cs typeface="Calibri"/>
              </a:rPr>
              <a:t> </a:t>
            </a:r>
            <a:r>
              <a:rPr lang="it-IT" sz="2000" dirty="0">
                <a:latin typeface="+mn-lt"/>
                <a:ea typeface="Calibri"/>
              </a:rPr>
              <a:t>      </a:t>
            </a:r>
            <a:endParaRPr lang="it-IT" sz="2000" b="1" dirty="0">
              <a:latin typeface="+mn-lt"/>
              <a:ea typeface="Roboto"/>
            </a:endParaRPr>
          </a:p>
          <a:p>
            <a:pPr marL="898525"/>
            <a:r>
              <a:rPr lang="it-IT" sz="2000" dirty="0">
                <a:latin typeface="+mn-lt"/>
                <a:ea typeface="Calibri"/>
              </a:rPr>
              <a:t>SEDE</a:t>
            </a:r>
            <a:r>
              <a:rPr lang="it-IT" sz="2000" dirty="0">
                <a:latin typeface="+mn-lt"/>
              </a:rPr>
              <a:t> DI LAVORO: </a:t>
            </a:r>
            <a:r>
              <a:rPr lang="it-IT" sz="2000" b="1" dirty="0">
                <a:latin typeface="+mn-lt"/>
              </a:rPr>
              <a:t>FIZZONASCO DI PIEVE EMANUELE</a:t>
            </a:r>
            <a:endParaRPr lang="it-IT" sz="2000" b="1" dirty="0">
              <a:latin typeface="Roboto"/>
              <a:ea typeface="Roboto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Times New Roman"/>
              <a:ea typeface="Calibri"/>
              <a:cs typeface="Times New Roman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Times New Roman"/>
              <a:ea typeface="Calibri"/>
              <a:cs typeface="Times New Roman"/>
            </a:endParaRPr>
          </a:p>
          <a:p>
            <a:r>
              <a:rPr lang="it-IT" sz="1200" dirty="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La risorsa, per azienda leader nella produzione di estratti botanici, si dovrà occupare di carico e scarico materie prime, movimentazione delle piante officinali e dei solventi necessari per l'avvio del ciclo produttivo negli impianti; Conduzione estrattori e filtri, gestione operativa dei macchinari ; Operazioni di torchiatura; Monitoraggio della concentrazione; Miscelazione e omogeneizzazione: preparazione del prodotto finito unendo diversi estratti o eccipienti secondo le ricette e le specifiche tecniche; Pulizia e sanificazione (CIP), esecuzione delle procedure di lavaggio degli impianti tra un lotto e l'altro per evitare contaminazioni incrociate in conformità alle GMP.</a:t>
            </a:r>
            <a:r>
              <a:rPr lang="it-IT" sz="900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  <a:endParaRPr lang="it-IT" dirty="0"/>
          </a:p>
          <a:p>
            <a:r>
              <a:rPr lang="it-IT" sz="1200" b="1" dirty="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PROFILO IDEALE:</a:t>
            </a:r>
            <a:r>
              <a:rPr lang="it-IT" sz="1200" dirty="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 esperienza nella mansione e disponibilità a lavorare su turni.</a:t>
            </a:r>
            <a:endParaRPr lang="it-IT" dirty="0"/>
          </a:p>
          <a:p>
            <a:r>
              <a:rPr lang="it-IT" sz="1200" b="1" dirty="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ORARIO DI LAVORO E CCNL</a:t>
            </a:r>
            <a:r>
              <a:rPr lang="it-IT" sz="1200" dirty="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: </a:t>
            </a:r>
            <a:r>
              <a:rPr lang="it-IT" sz="1200" b="1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Full Time su turni 6:00-14:00; 14:00-22:00; 22:00-06:00 da lunedì a sabato - Industria chimica</a:t>
            </a:r>
          </a:p>
          <a:p>
            <a:r>
              <a:rPr lang="it-IT" sz="1200" b="1" dirty="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RETRIBUZIONE: </a:t>
            </a:r>
            <a:r>
              <a:rPr lang="it-IT" sz="1200" b="1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  <a:r>
              <a:rPr lang="it-IT" sz="1200" dirty="0">
                <a:latin typeface="Calibri"/>
                <a:ea typeface="Calibri"/>
                <a:cs typeface="Calibri"/>
              </a:rPr>
              <a:t>€ 26.000/28.000 </a:t>
            </a:r>
            <a:endParaRPr lang="it-IT" sz="1200" b="1" dirty="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endParaRPr lang="en-US" sz="1200" i="1">
              <a:solidFill>
                <a:srgbClr val="212529"/>
              </a:solidFill>
              <a:latin typeface="Calibri"/>
              <a:ea typeface="Calibri"/>
              <a:cs typeface="Calibri"/>
            </a:endParaRPr>
          </a:p>
          <a:p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 dirty="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 dirty="0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2A6C1DA5-27A6-64C2-514F-003440CD43F3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12A4C8FC-E817-F816-DD7F-AC67689E6C0E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7D133E4F-45FA-A696-2767-7C89181A93FE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F28F49C7-A625-2DE2-0B41-2A656E6A61C6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A0A484F9-30A6-FD32-C697-763CDB2E9EF7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BB94FCE2-520F-5ED8-7D99-B689909A1F6A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07A64FDA-9663-2F05-9389-A0E4D200B870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10E19A8F-F02B-87BB-255F-7B112C1FD5C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B6277D1C-7569-DB9C-08FC-4DA91F5F0A78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801065EF-9589-317F-45FE-2453BED85AE2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8233B809-54A7-E221-6797-A8DD730B6BF4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1D63C0B7-96EE-59C2-2CDC-E95B4136E493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8A6C4E6F-069C-85C5-0B02-4DD9BD7020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6297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A8AFA292-448F-6B2C-7D7F-FCC8B1896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DC7E9042-752C-DBAC-C65E-1F201396E058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FB663B8F-DD70-1CFE-D838-E6238D48F3EF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F6CD2C72-1284-B550-886F-7912FF2CEB6A}"/>
              </a:ext>
            </a:extLst>
          </p:cNvPr>
          <p:cNvSpPr txBox="1"/>
          <p:nvPr/>
        </p:nvSpPr>
        <p:spPr>
          <a:xfrm>
            <a:off x="1132269" y="84747"/>
            <a:ext cx="7841962" cy="513226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cs typeface="Calibri"/>
              </a:rPr>
              <a:t>   FRESATORE JUNIOR </a:t>
            </a:r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(ID-107886)</a:t>
            </a:r>
            <a:r>
              <a:rPr lang="it-IT" sz="2000">
                <a:latin typeface="Calibri"/>
                <a:ea typeface="Calibri"/>
                <a:cs typeface="Calibri"/>
              </a:rPr>
              <a:t> </a:t>
            </a:r>
            <a:endParaRPr lang="it-IT">
              <a:ea typeface="Calibri"/>
            </a:endParaRPr>
          </a:p>
          <a:p>
            <a:pPr marL="898525"/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2000">
                <a:latin typeface="Calibri"/>
                <a:ea typeface="Calibri"/>
                <a:cs typeface="Calibri"/>
              </a:rPr>
              <a:t>TIPOLOGIA DI CONTRATTO: </a:t>
            </a:r>
            <a:r>
              <a:rPr lang="it-IT" sz="2000" b="1">
                <a:latin typeface="Calibri"/>
                <a:ea typeface="Calibri"/>
                <a:cs typeface="Calibri"/>
              </a:rPr>
              <a:t>DETERMINATO SCOPO ASSUNZIONE</a:t>
            </a:r>
            <a:endParaRPr lang="it-IT" sz="2000" b="1">
              <a:latin typeface="+mn-lt"/>
              <a:ea typeface="Roboto"/>
            </a:endParaRPr>
          </a:p>
          <a:p>
            <a:pPr marL="898525"/>
            <a:r>
              <a:rPr lang="it-IT" sz="2000">
                <a:latin typeface="+mn-lt"/>
                <a:ea typeface="Calibri"/>
                <a:cs typeface="Calibri"/>
              </a:rPr>
              <a:t> </a:t>
            </a:r>
            <a:r>
              <a:rPr lang="it-IT" sz="2000">
                <a:latin typeface="+mn-lt"/>
                <a:ea typeface="Calibri"/>
              </a:rPr>
              <a:t>      </a:t>
            </a:r>
            <a:endParaRPr lang="it-IT" sz="2000" b="1">
              <a:latin typeface="+mn-lt"/>
              <a:ea typeface="Roboto"/>
            </a:endParaRPr>
          </a:p>
          <a:p>
            <a:pPr marL="898525"/>
            <a:r>
              <a:rPr lang="it-IT" sz="2000">
                <a:latin typeface="+mn-lt"/>
                <a:ea typeface="Calibri"/>
              </a:rPr>
              <a:t>SEDE</a:t>
            </a:r>
            <a:r>
              <a:rPr lang="it-IT" sz="2000">
                <a:latin typeface="+mn-lt"/>
              </a:rPr>
              <a:t> DI LAVORO: </a:t>
            </a:r>
            <a:r>
              <a:rPr lang="it-IT" sz="2000" b="1">
                <a:latin typeface="+mn-lt"/>
              </a:rPr>
              <a:t>ROZZANO</a:t>
            </a:r>
            <a:endParaRPr lang="it-IT" sz="2000" b="1">
              <a:latin typeface="Roboto"/>
              <a:ea typeface="Roboto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Times New Roman"/>
              <a:ea typeface="Calibri"/>
              <a:cs typeface="Times New Roman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Times New Roman"/>
              <a:ea typeface="Calibri"/>
              <a:cs typeface="Times New Roman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Times New Roman"/>
              <a:ea typeface="Calibri"/>
              <a:cs typeface="Times New Roman"/>
            </a:endParaRPr>
          </a:p>
          <a:p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La risorsa sarà inserita nel reparto lavorazioni meccaniche, e si occuperà della conduzione e programmazione di frese CNC, contribuendo alla produzione di componenti meccanici secondo le specifiche tecniche richieste.       </a:t>
            </a:r>
            <a:r>
              <a:rPr lang="it-IT" sz="9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          </a:t>
            </a:r>
            <a:endParaRPr lang="it-IT"/>
          </a:p>
          <a:p>
            <a:endParaRPr lang="it-IT" sz="1200" b="1">
              <a:solidFill>
                <a:srgbClr val="C0000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it-IT" sz="1200" b="1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PROFILO IDEALE: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 formazione ad indirizzo tecnico (meccanico/meccatronico), capacità di lettura del disegno meccanico, conoscenza base della programmazione ISO CNC e forte interesse per il settore metalmeccanico. Manualità, precisione e capacità di lavorare in team completano il profilo.</a:t>
            </a:r>
            <a:endParaRPr lang="it-IT"/>
          </a:p>
          <a:p>
            <a:r>
              <a:rPr lang="it-IT" sz="1200" b="1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ORARIO DI LAVORO E CCNL</a:t>
            </a:r>
            <a:r>
              <a:rPr lang="it-IT" sz="120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: 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Full </a:t>
            </a:r>
            <a:r>
              <a:rPr lang="it-IT" sz="1200" b="1" i="0">
                <a:solidFill>
                  <a:srgbClr val="202020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time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40h settimanali  8.00/12.30 -13.30/17.00 – Metalmeccanico industria</a:t>
            </a:r>
          </a:p>
          <a:p>
            <a:r>
              <a:rPr lang="it-IT" sz="1200" b="1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RETRIBUZIONE: 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  <a:r>
              <a:rPr lang="it-IT" sz="1200">
                <a:latin typeface="Calibri"/>
                <a:ea typeface="Calibri"/>
                <a:cs typeface="Calibri"/>
              </a:rPr>
              <a:t>€ 26.000/28.000 </a:t>
            </a:r>
            <a:endParaRPr lang="it-IT" sz="1200" b="1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endParaRPr lang="en-US" sz="1200" i="1">
              <a:solidFill>
                <a:srgbClr val="212529"/>
              </a:solidFill>
              <a:latin typeface="Calibri"/>
              <a:ea typeface="Calibri"/>
              <a:cs typeface="Calibri"/>
            </a:endParaRPr>
          </a:p>
          <a:p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D588FACA-CBB9-8F49-039B-9304D5D1D518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9994AE35-976F-9CCB-4056-AB6F9AE1E7F9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079395BC-CEFC-E6B1-3547-109C0E4EA758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3FB8F23-F9D2-C9A0-A9AD-7A93245D8050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2A7941E8-5406-89BA-2449-DC3B41C5B690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90F484BA-88FF-4762-A93F-E572B4A837C5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0DF3091F-7284-7116-0F54-DF15D8B05A3A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8D403DCC-8894-9DF9-41B9-5398BF9800E0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1A3AD820-DD86-A27F-440A-20A64117A592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655457E0-D38C-093C-46F3-80D32D06C188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69EF2B8C-09B9-D833-BD3D-9D48D57E0E85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6D3E97B8-A6AD-1536-0D41-13D8EBD7ED23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424C5A2D-F7B2-FE17-C0A3-B6E03645E3B9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1411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AA6293E6-E72D-A26F-A7CA-1BE360F010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BE9C5236-8EB6-69D4-599F-38B1DA0FF975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E3DB3C87-CE5E-3CFD-64DC-BC8DA76185F8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3044567B-C961-519F-A2BB-2BF2EA65CC7C}"/>
              </a:ext>
            </a:extLst>
          </p:cNvPr>
          <p:cNvSpPr txBox="1"/>
          <p:nvPr/>
        </p:nvSpPr>
        <p:spPr>
          <a:xfrm>
            <a:off x="1132269" y="84747"/>
            <a:ext cx="7841962" cy="513226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 dirty="0">
                <a:solidFill>
                  <a:srgbClr val="C00000"/>
                </a:solidFill>
                <a:latin typeface="Calibri"/>
                <a:cs typeface="Calibri"/>
              </a:rPr>
              <a:t>Autisti Patenti finanziate </a:t>
            </a:r>
            <a:r>
              <a:rPr lang="it-IT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(ID-107254)</a:t>
            </a:r>
            <a:r>
              <a:rPr lang="it-IT" sz="2000" dirty="0">
                <a:latin typeface="Calibri"/>
                <a:ea typeface="Calibri"/>
                <a:cs typeface="Calibri"/>
              </a:rPr>
              <a:t> </a:t>
            </a:r>
            <a:endParaRPr lang="it-IT" dirty="0">
              <a:ea typeface="Calibri"/>
            </a:endParaRPr>
          </a:p>
          <a:p>
            <a:pPr marL="898525"/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2000" dirty="0">
                <a:latin typeface="Calibri"/>
                <a:ea typeface="Calibri"/>
                <a:cs typeface="Calibri"/>
              </a:rPr>
              <a:t>TIPOLOGIA DI CONTRATTO: </a:t>
            </a:r>
            <a:r>
              <a:rPr lang="it-IT" sz="2000" b="1" dirty="0">
                <a:latin typeface="Calibri"/>
                <a:ea typeface="Calibri"/>
                <a:cs typeface="Calibri"/>
              </a:rPr>
              <a:t>DETERMINATO SCOPO ASSUNZIONE</a:t>
            </a:r>
            <a:endParaRPr lang="it-IT" sz="2000" b="1" dirty="0">
              <a:latin typeface="+mn-lt"/>
              <a:ea typeface="Roboto"/>
            </a:endParaRPr>
          </a:p>
          <a:p>
            <a:pPr marL="898525"/>
            <a:r>
              <a:rPr lang="it-IT" sz="2000" dirty="0">
                <a:latin typeface="+mn-lt"/>
                <a:ea typeface="Calibri"/>
                <a:cs typeface="Calibri"/>
              </a:rPr>
              <a:t> </a:t>
            </a:r>
            <a:r>
              <a:rPr lang="it-IT" sz="2000" dirty="0">
                <a:latin typeface="+mn-lt"/>
                <a:ea typeface="Calibri"/>
              </a:rPr>
              <a:t>      </a:t>
            </a:r>
            <a:endParaRPr lang="it-IT" sz="2000" b="1" dirty="0">
              <a:latin typeface="+mn-lt"/>
              <a:ea typeface="Roboto"/>
            </a:endParaRPr>
          </a:p>
          <a:p>
            <a:pPr marL="898525"/>
            <a:r>
              <a:rPr lang="it-IT" sz="2000" dirty="0">
                <a:latin typeface="+mn-lt"/>
                <a:ea typeface="Calibri"/>
              </a:rPr>
              <a:t>SEDE</a:t>
            </a:r>
            <a:r>
              <a:rPr lang="it-IT" sz="2000" dirty="0">
                <a:latin typeface="+mn-lt"/>
              </a:rPr>
              <a:t> DI LAVORO: </a:t>
            </a:r>
            <a:r>
              <a:rPr lang="it-IT" sz="2000" b="1" dirty="0">
                <a:latin typeface="+mn-lt"/>
              </a:rPr>
              <a:t>MILANO E PROVINCIA</a:t>
            </a:r>
            <a:endParaRPr lang="it-IT" sz="2000" b="1" dirty="0">
              <a:latin typeface="Roboto"/>
              <a:ea typeface="Roboto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Times New Roman"/>
              <a:ea typeface="Calibri"/>
              <a:cs typeface="Times New Roman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Times New Roman"/>
              <a:ea typeface="Calibri"/>
              <a:cs typeface="Times New Roman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Times New Roman"/>
              <a:ea typeface="Calibri"/>
              <a:cs typeface="Times New Roman"/>
            </a:endParaRPr>
          </a:p>
          <a:p>
            <a:r>
              <a:rPr lang="it-IT" sz="1200" dirty="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Questa offerta si rivolge alle persone che vogliono diventare Autisti NCC (Noleggio Con Conducente)</a:t>
            </a:r>
            <a:r>
              <a:rPr lang="it-IT" sz="900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       </a:t>
            </a:r>
            <a:endParaRPr lang="it-IT"/>
          </a:p>
          <a:p>
            <a:endParaRPr lang="it-IT" sz="1200" b="1">
              <a:solidFill>
                <a:srgbClr val="C0000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it-IT" sz="1200" b="1" dirty="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PROFILO IDEALE:</a:t>
            </a:r>
            <a:r>
              <a:rPr lang="it-IT" sz="1200" dirty="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 Patente B italiana in corso di validità; conoscenza dell’italiano; per chi non ha la cittadinanza Europea, permesso di soggiorno in corso di validità per tutta la durata del percorso di ottenimento della patente.</a:t>
            </a:r>
          </a:p>
          <a:p>
            <a:endParaRPr lang="it-IT" sz="1200" dirty="0">
              <a:solidFill>
                <a:srgbClr val="202020"/>
              </a:solidFill>
              <a:highlight>
                <a:srgbClr val="FFFFFF"/>
              </a:highlight>
              <a:latin typeface="Times New Roman"/>
              <a:ea typeface="Calibri"/>
              <a:cs typeface="Times New Roman"/>
            </a:endParaRPr>
          </a:p>
          <a:p>
            <a:r>
              <a:rPr lang="it-IT" sz="1200" b="1" dirty="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ORARIO DI LAVORO E CCNL</a:t>
            </a:r>
            <a:r>
              <a:rPr lang="it-IT" sz="1200" dirty="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: </a:t>
            </a:r>
            <a:r>
              <a:rPr lang="it-IT" sz="1200" b="1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Full </a:t>
            </a:r>
            <a:r>
              <a:rPr lang="it-IT" sz="1200" b="1" i="0" dirty="0">
                <a:solidFill>
                  <a:srgbClr val="202020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time</a:t>
            </a:r>
            <a:r>
              <a:rPr lang="it-IT" sz="1200" b="1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su turni (diurno e notturno)</a:t>
            </a:r>
          </a:p>
          <a:p>
            <a:r>
              <a:rPr lang="it-IT" sz="1200" b="1" dirty="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RETRIBUZIONE: </a:t>
            </a:r>
            <a:r>
              <a:rPr lang="it-IT" sz="1200" b="1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  <a:r>
              <a:rPr lang="it-IT" sz="1200" dirty="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€1.200,00 netti + premi aziendali  </a:t>
            </a:r>
          </a:p>
          <a:p>
            <a:endParaRPr lang="en-US" sz="1200">
              <a:solidFill>
                <a:srgbClr val="202020"/>
              </a:solidFill>
              <a:highlight>
                <a:srgbClr val="FFFFFF"/>
              </a:highlight>
              <a:latin typeface="Times New Roman"/>
              <a:ea typeface="Calibri"/>
              <a:cs typeface="Times New Roman"/>
            </a:endParaRPr>
          </a:p>
          <a:p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 dirty="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 dirty="0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827B8868-979E-A447-8301-0ED5077F02A8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EB005BCF-1B0B-E04D-685B-319177B9156A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A38CB566-CEA5-226B-5CA2-65DD591DF3FE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E7FF48D4-042F-AE49-2C07-DEA9BA0F62B7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E1490C-8756-26A4-97C1-F55AFC9DDB13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41354F65-8672-2097-BE4F-F0BC5F79706B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E5088066-B4E9-B501-EAA1-5DE52EA0E218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DB7C5DF2-9A75-DC2B-C18E-77D7C9EE00B9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FA28EE12-8C5A-B9D7-DACA-EA21387E85C2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0CEA2C77-00E9-61F5-B8C9-783673A5AAA5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121EFD5D-C445-0226-3C18-F66D7ABAF899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82634EB3-88AF-74A9-2323-8C966FDE3859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00D76D16-C698-E3CB-0C4E-154A65F9EC1F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9349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79040080-9D77-8209-93E0-CD9F769AC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463E57A2-F868-E856-3FBF-10F1B14EF4DC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BB0D8807-65A7-7BA9-F8BC-DDE3F4019DE8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E9A504BB-294F-08F3-F547-779983561850}"/>
              </a:ext>
            </a:extLst>
          </p:cNvPr>
          <p:cNvSpPr txBox="1"/>
          <p:nvPr/>
        </p:nvSpPr>
        <p:spPr>
          <a:xfrm>
            <a:off x="1132269" y="231952"/>
            <a:ext cx="7841962" cy="513226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cs typeface="Calibri"/>
              </a:rPr>
              <a:t>   Piazzalista accettatore</a:t>
            </a:r>
            <a:endParaRPr lang="it-IT">
              <a:ea typeface="Calibri"/>
            </a:endParaRPr>
          </a:p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cs typeface="Calibri"/>
              </a:rPr>
              <a:t>   preparatore </a:t>
            </a:r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(ID-107140)</a:t>
            </a:r>
            <a:r>
              <a:rPr lang="it-IT" sz="2000">
                <a:latin typeface="Calibri"/>
                <a:ea typeface="Calibri"/>
                <a:cs typeface="Calibri"/>
              </a:rPr>
              <a:t> </a:t>
            </a:r>
            <a:endParaRPr lang="it-IT">
              <a:ea typeface="Calibri"/>
            </a:endParaRPr>
          </a:p>
          <a:p>
            <a:pPr marL="898525"/>
            <a:r>
              <a:rPr lang="it-IT" sz="2000">
                <a:latin typeface="Calibri"/>
                <a:ea typeface="Calibri"/>
                <a:cs typeface="Calibri"/>
              </a:rPr>
              <a:t>TIPOLOGIA DI CONTRATTO:</a:t>
            </a:r>
            <a:r>
              <a:rPr lang="it-IT" sz="2000" b="1">
                <a:latin typeface="Calibri"/>
                <a:ea typeface="Calibri"/>
                <a:cs typeface="Calibri"/>
              </a:rPr>
              <a:t>INDETERMINATO </a:t>
            </a:r>
            <a:endParaRPr lang="it-IT" sz="2000" b="1">
              <a:latin typeface="+mn-lt"/>
              <a:ea typeface="Roboto"/>
            </a:endParaRPr>
          </a:p>
          <a:p>
            <a:pPr marL="898525"/>
            <a:r>
              <a:rPr lang="it-IT" sz="2000">
                <a:latin typeface="+mn-lt"/>
                <a:ea typeface="Calibri"/>
                <a:cs typeface="Calibri"/>
              </a:rPr>
              <a:t> </a:t>
            </a:r>
            <a:r>
              <a:rPr lang="it-IT" sz="2000">
                <a:latin typeface="+mn-lt"/>
                <a:ea typeface="Calibri"/>
              </a:rPr>
              <a:t>      </a:t>
            </a:r>
            <a:endParaRPr lang="it-IT" sz="2000" b="1">
              <a:latin typeface="+mn-lt"/>
              <a:ea typeface="Roboto"/>
            </a:endParaRPr>
          </a:p>
          <a:p>
            <a:pPr marL="898525"/>
            <a:r>
              <a:rPr lang="it-IT" sz="2000">
                <a:latin typeface="+mn-lt"/>
                <a:ea typeface="Calibri"/>
              </a:rPr>
              <a:t>SEDE</a:t>
            </a:r>
            <a:r>
              <a:rPr lang="it-IT" sz="2000">
                <a:latin typeface="+mn-lt"/>
              </a:rPr>
              <a:t> DI LAVORO: </a:t>
            </a:r>
            <a:r>
              <a:rPr lang="it-IT" sz="2000" b="1">
                <a:latin typeface="+mn-lt"/>
              </a:rPr>
              <a:t>ASSAGO</a:t>
            </a:r>
            <a:endParaRPr lang="it-IT" sz="2000" b="1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La risorsa dovrà movimentare, organizzare e gestire le macchine all’interno della società; pulire e preparare le macchine per la consegna ai clienti; verificare lo stato delle macchine (livelli di pulizia, ingrassaggio, carrozzeria, funzionalità e misure di sicurezza) nei momenti cruciali delle operazioni di noleggio, ovvero, la consegna dei mezzi ai clienti; gestire il rientro dei mezzi a fine utilizzo; registrare entrate e uscite, verificare bolle di consegna/documenti di trasporto e di aggiornare i database aziendali. </a:t>
            </a:r>
            <a:endParaRPr lang="it-IT">
              <a:ea typeface="Calibri"/>
            </a:endParaRPr>
          </a:p>
          <a:p>
            <a:r>
              <a:rPr lang="it-IT" sz="9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                            </a:t>
            </a:r>
            <a:endParaRPr lang="it-IT"/>
          </a:p>
          <a:p>
            <a:r>
              <a:rPr lang="it-IT" sz="1200" b="1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PROFILO IDEALE: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 indispensabile patente B, ottime doti comunicative e relazionali, precisione e capacità organizzativa. Orientamento agli obiettivi e forte determinazione. Attitudine a lavorare in squadra.</a:t>
            </a:r>
          </a:p>
          <a:p>
            <a:r>
              <a:rPr lang="it-IT" sz="1200" b="1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ORARIO DI LAVORO E CCNL</a:t>
            </a:r>
            <a:r>
              <a:rPr lang="it-IT" sz="120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: 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Full </a:t>
            </a:r>
            <a:r>
              <a:rPr lang="it-IT" sz="1200" b="1" i="0">
                <a:solidFill>
                  <a:srgbClr val="202020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time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40 ore settimanali </a:t>
            </a:r>
            <a:r>
              <a:rPr lang="it-IT" sz="1200" b="1" err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lun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/</a:t>
            </a:r>
            <a:r>
              <a:rPr lang="it-IT" sz="1200" b="1" err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ven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08:30 - 17:30 – Commercio</a:t>
            </a:r>
            <a:endParaRPr lang="it-IT"/>
          </a:p>
          <a:p>
            <a:r>
              <a:rPr lang="it-IT" sz="1200" b="1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RETRIBUZIONE: 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  <a:r>
              <a:rPr lang="it-IT" sz="1200">
                <a:latin typeface="Calibri"/>
                <a:ea typeface="Calibri"/>
                <a:cs typeface="Calibri"/>
              </a:rPr>
              <a:t>€ 24.000 + buoni pasto + welfare. </a:t>
            </a:r>
          </a:p>
          <a:p>
            <a:endParaRPr lang="en-US" sz="1200" i="1">
              <a:solidFill>
                <a:srgbClr val="212529"/>
              </a:solidFill>
              <a:latin typeface="Calibri"/>
              <a:ea typeface="Calibri"/>
              <a:cs typeface="Calibri"/>
            </a:endParaRPr>
          </a:p>
          <a:p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7EAFBEF6-F53D-8F8E-8F4E-1F1C29BC9C16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87F712E8-4292-DCA8-0DB4-3F70EC37B59B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5B5ADAE7-FA04-CE64-9447-0E5A78BB8BFD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A637A318-C0D9-AFB0-21AA-32E532401F66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BF9AA160-B07A-65BC-6938-18C8D54DF225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B6CCAA2F-33EF-EB40-A449-E36649B9A781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16E0C327-B1DA-0619-BFF0-2950DB943D79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ABE666AD-FD38-9DCE-EF7A-0AB6E0063C4C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57D3D9EA-111A-60AF-F7B6-4BF800AAC5AC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A90889D3-86C5-B68E-791F-FC2A452A4104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E69B8207-5146-5277-A428-979767575233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6308A0DF-74D2-CD34-0F42-D3623B79630B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05B533A6-EFD0-7565-137E-7F9154C57669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5912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456BBCF6-B7E2-CC03-66ED-2BCB67941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74200614-7EBA-3541-D2D9-DDA640DA7E17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234DFD25-D02D-E572-FD19-4C22285E1ADE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35E5096-6CD7-F65C-AC4B-D7F0EA20EB8E}"/>
              </a:ext>
            </a:extLst>
          </p:cNvPr>
          <p:cNvSpPr txBox="1"/>
          <p:nvPr/>
        </p:nvSpPr>
        <p:spPr>
          <a:xfrm>
            <a:off x="1132269" y="231952"/>
            <a:ext cx="7841962" cy="513226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cs typeface="Calibri"/>
              </a:rPr>
              <a:t>   Commerciale junior </a:t>
            </a:r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(ID-107139)</a:t>
            </a:r>
            <a:r>
              <a:rPr lang="it-IT" sz="2000">
                <a:latin typeface="Calibri"/>
                <a:ea typeface="Calibri"/>
                <a:cs typeface="Calibri"/>
              </a:rPr>
              <a:t> </a:t>
            </a:r>
            <a:endParaRPr lang="it-IT">
              <a:ea typeface="Calibri"/>
            </a:endParaRPr>
          </a:p>
          <a:p>
            <a:pPr marL="898525"/>
            <a:endParaRPr lang="it-IT"/>
          </a:p>
          <a:p>
            <a:pPr marL="898525"/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2000">
                <a:latin typeface="Calibri"/>
                <a:ea typeface="Calibri"/>
                <a:cs typeface="Calibri"/>
              </a:rPr>
              <a:t>TIPOLOGIA DI CONTRATTO:</a:t>
            </a:r>
            <a:r>
              <a:rPr lang="it-IT" sz="2000" b="1">
                <a:latin typeface="Calibri"/>
                <a:ea typeface="Calibri"/>
                <a:cs typeface="Calibri"/>
              </a:rPr>
              <a:t>INDETERMINATO </a:t>
            </a:r>
            <a:endParaRPr lang="it-IT" sz="2000" b="1">
              <a:latin typeface="+mn-lt"/>
              <a:ea typeface="Roboto"/>
            </a:endParaRPr>
          </a:p>
          <a:p>
            <a:pPr marL="898525"/>
            <a:r>
              <a:rPr lang="it-IT" sz="2000">
                <a:latin typeface="+mn-lt"/>
                <a:ea typeface="Calibri"/>
                <a:cs typeface="Calibri"/>
              </a:rPr>
              <a:t> </a:t>
            </a:r>
            <a:r>
              <a:rPr lang="it-IT" sz="2000">
                <a:latin typeface="+mn-lt"/>
                <a:ea typeface="Calibri"/>
              </a:rPr>
              <a:t>      </a:t>
            </a:r>
            <a:endParaRPr lang="it-IT" sz="2000" b="1">
              <a:latin typeface="+mn-lt"/>
              <a:ea typeface="Roboto"/>
            </a:endParaRPr>
          </a:p>
          <a:p>
            <a:pPr marL="898525"/>
            <a:r>
              <a:rPr lang="it-IT" sz="2000">
                <a:latin typeface="+mn-lt"/>
                <a:ea typeface="Calibri"/>
              </a:rPr>
              <a:t>SEDE</a:t>
            </a:r>
            <a:r>
              <a:rPr lang="it-IT" sz="2000">
                <a:latin typeface="+mn-lt"/>
              </a:rPr>
              <a:t> DI LAVORO: </a:t>
            </a:r>
            <a:r>
              <a:rPr lang="it-IT" sz="2000" b="1">
                <a:latin typeface="+mn-lt"/>
              </a:rPr>
              <a:t>ASSAGO</a:t>
            </a:r>
            <a:endParaRPr lang="it-IT" sz="2000" b="1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La risorsa (funzionario di vendita) verrà affiancata al Commerciale attualmente presente, dovrà occuparsi: sviluppare il portafoglio clienti (Milano e hinterland), gestire l’intero ciclo produttivo dalla ricerca attiva di nuovi contatti, alla trattativa e chiusura del contratto; analizzare le esigenze dei clienti e proporre soluzioni di noleggio su misura; mantenere relazioni di lungo periodo con la clientela. Cosa cerchiamo nella risorsa: ottime doti comunicative, relazionali e di negoziazione.</a:t>
            </a:r>
            <a:r>
              <a:rPr lang="it-IT" sz="9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                                       </a:t>
            </a:r>
            <a:endParaRPr lang="it-IT"/>
          </a:p>
          <a:p>
            <a:r>
              <a:rPr lang="it-IT" sz="1200" b="1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PROFILO IDEALE: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ottime doti comunicative, relazionali e di negoziazione. Orientamento agli obiettivi e forte determinazione. E’ fondamentale l’attitudine a lavorare in squadra.  indispensabili conoscenze informatiche e la patente B. Assunzione da dicembre ma si può valutare anche prima.</a:t>
            </a:r>
          </a:p>
          <a:p>
            <a:r>
              <a:rPr lang="it-IT" sz="1200" b="1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ORARIO DI LAVORO E CCNL</a:t>
            </a:r>
            <a:r>
              <a:rPr lang="it-IT" sz="120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: 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Full </a:t>
            </a:r>
            <a:r>
              <a:rPr lang="it-IT" sz="1200" b="1" i="0">
                <a:solidFill>
                  <a:srgbClr val="202020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time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40 ore settimanali </a:t>
            </a:r>
            <a:r>
              <a:rPr lang="it-IT" sz="1200" b="1" err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lun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/</a:t>
            </a:r>
            <a:r>
              <a:rPr lang="it-IT" sz="1200" b="1" err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ven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08:30 - 17:30 – Commercio</a:t>
            </a:r>
            <a:endParaRPr lang="it-IT"/>
          </a:p>
          <a:p>
            <a:r>
              <a:rPr lang="it-IT" sz="1200" b="1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RETRIBUZIONE: 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  <a:r>
              <a:rPr lang="it-IT" sz="1200">
                <a:latin typeface="Calibri"/>
                <a:ea typeface="Calibri"/>
                <a:cs typeface="Calibri"/>
              </a:rPr>
              <a:t>€ 26.000 + buoni pasto + </a:t>
            </a:r>
            <a:r>
              <a:rPr lang="it-IT" sz="1200" err="1">
                <a:latin typeface="Calibri"/>
                <a:ea typeface="Calibri"/>
                <a:cs typeface="Calibri"/>
              </a:rPr>
              <a:t>provviggioni</a:t>
            </a:r>
            <a:r>
              <a:rPr lang="it-IT" sz="1200">
                <a:latin typeface="Calibri"/>
                <a:ea typeface="Calibri"/>
                <a:cs typeface="Calibri"/>
              </a:rPr>
              <a:t> + auto + welfare. </a:t>
            </a:r>
          </a:p>
          <a:p>
            <a:endParaRPr lang="en-US" sz="1200" i="1">
              <a:solidFill>
                <a:srgbClr val="212529"/>
              </a:solidFill>
              <a:latin typeface="Calibri"/>
              <a:ea typeface="Calibri"/>
              <a:cs typeface="Calibri"/>
            </a:endParaRPr>
          </a:p>
          <a:p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4C9F449F-FF17-E5E6-761D-0EF1D7FF3DE5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097879D1-F167-0E45-A4B0-6D90E27EA36F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3C7D3A9B-0083-5FE3-4291-C67B8CB2DD10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51A0C22-E5BC-278D-EF77-70D13FE4E141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C42F7BC5-0EC2-BD86-F130-6A91287C2913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A3BB9CC8-1215-CF93-0715-BEB27052AB53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B9CB4A37-2B12-DDF6-DBFA-2481806777DE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C6CFB6B-ED2B-D542-80F3-3CE820EAFD45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4C745EBB-84A2-DC50-D38F-D1A0EDFD9DE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71470B67-DA88-766D-8A89-B2570F5258BB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91AE1A57-6B96-4AF8-C13F-E33B60D1F9DA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9FB58593-C480-0476-2F3F-5C370B7247B6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BFD27526-D723-D68D-E33E-7D9CB5AB3BEA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2356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6735BA09-7E48-6226-3580-5793EB45B4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CFFD249A-2618-E538-6A8D-9547D3015C29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DF5EC3D6-58AA-A0BA-DB46-F05E5905E01B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49726E90-6320-0A27-B47C-C0A0419F1CD6}"/>
              </a:ext>
            </a:extLst>
          </p:cNvPr>
          <p:cNvSpPr txBox="1"/>
          <p:nvPr/>
        </p:nvSpPr>
        <p:spPr>
          <a:xfrm>
            <a:off x="1213792" y="165100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cs typeface="Calibri"/>
              </a:rPr>
              <a:t>Consegne prodotti ittici</a:t>
            </a:r>
            <a:r>
              <a:rPr lang="it-IT" sz="4000" b="1">
                <a:solidFill>
                  <a:srgbClr val="C00000"/>
                </a:solidFill>
                <a:ea typeface="Calibri"/>
                <a:cs typeface="Calibri"/>
              </a:rPr>
              <a:t> </a:t>
            </a:r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(ID-105852)</a:t>
            </a:r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endParaRPr lang="it-IT" sz="2000" b="1">
              <a:solidFill>
                <a:srgbClr val="C00000"/>
              </a:solidFill>
              <a:latin typeface="Calibri"/>
              <a:ea typeface="Calibri"/>
              <a:cs typeface="Calibri"/>
            </a:endParaRPr>
          </a:p>
          <a:p>
            <a:pPr marL="898525"/>
            <a:endParaRPr lang="it-IT" sz="2000" b="1">
              <a:solidFill>
                <a:srgbClr val="C00000"/>
              </a:solidFill>
              <a:latin typeface="Calibri"/>
              <a:ea typeface="Calibri"/>
              <a:cs typeface="Calibri"/>
            </a:endParaRPr>
          </a:p>
          <a:p>
            <a:r>
              <a:rPr lang="it-IT" sz="2000">
                <a:latin typeface="Calibri"/>
                <a:ea typeface="Calibri"/>
                <a:cs typeface="Calibri"/>
              </a:rPr>
              <a:t>            TIPOLOGIA DI CONTRATTO: </a:t>
            </a:r>
            <a:r>
              <a:rPr lang="it-IT" sz="2000" b="1">
                <a:latin typeface="Calibri"/>
                <a:ea typeface="Calibri"/>
                <a:cs typeface="Calibri"/>
              </a:rPr>
              <a:t>DETERMINATO SCOPO ASSUNZIONE</a:t>
            </a:r>
          </a:p>
          <a:p>
            <a:endParaRPr lang="it-IT"/>
          </a:p>
          <a:p>
            <a:r>
              <a:rPr lang="it-IT" sz="2000">
                <a:latin typeface="Calibri"/>
                <a:ea typeface="Calibri"/>
                <a:cs typeface="Calibri"/>
              </a:rPr>
              <a:t>  </a:t>
            </a:r>
            <a:r>
              <a:rPr lang="it-IT" sz="2000">
                <a:latin typeface="+mn-lt"/>
                <a:ea typeface="Calibri"/>
                <a:cs typeface="Calibri"/>
              </a:rPr>
              <a:t> </a:t>
            </a:r>
            <a:r>
              <a:rPr lang="it-IT" sz="2000">
                <a:latin typeface="+mn-lt"/>
                <a:ea typeface="Calibri"/>
              </a:rPr>
              <a:t>         SEDE</a:t>
            </a:r>
            <a:r>
              <a:rPr lang="it-IT" sz="2000">
                <a:latin typeface="+mn-lt"/>
              </a:rPr>
              <a:t> DI LAVORO: </a:t>
            </a:r>
            <a:r>
              <a:rPr lang="it-IT" sz="2000" b="1">
                <a:latin typeface="+mn-lt"/>
              </a:rPr>
              <a:t>OPERA</a:t>
            </a:r>
            <a:endParaRPr lang="it-IT" sz="1200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Azienda di commercializzazione prodotti ittici ricerca risorsa che si dovrà recare presso la struttura di Opera, dove inizierà la preparazione dei servizi di consegna a lui affidati. Una volta finita la preparazione della merce, dovrà caricare il suo furgone e partire con le consegne nella zona di Milano ed hinterland presso i ristoranti clienti. Una volta terminato il giro di consegne, rientrare in sede, procedere con le pulizie del mezzo e sistemazione luogo di lavoro.</a:t>
            </a:r>
          </a:p>
          <a:p>
            <a:endParaRPr lang="it-IT" sz="1200">
              <a:solidFill>
                <a:srgbClr val="202020"/>
              </a:solidFill>
              <a:latin typeface="Calibri"/>
              <a:ea typeface="Roboto"/>
              <a:cs typeface="Roboto"/>
            </a:endParaRP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>
                <a:solidFill>
                  <a:srgbClr val="DA1A2A"/>
                </a:solidFill>
                <a:latin typeface="Trebuchet MS"/>
                <a:cs typeface="Calibri"/>
              </a:rPr>
              <a:t>:</a:t>
            </a:r>
            <a:r>
              <a:rPr lang="it-IT" sz="1200">
                <a:solidFill>
                  <a:srgbClr val="DA1A2A"/>
                </a:solidFill>
                <a:latin typeface="Calibri"/>
                <a:cs typeface="Calibri"/>
              </a:rPr>
              <a:t> 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Esperienza nel ruolo e PATENTE B.</a:t>
            </a:r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Full time 36/40 ore da LUN /SAB da 06:00 alle 12:00 – Terziario</a:t>
            </a: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 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14 mensilità, lordo mensile di 1674.34 </a:t>
            </a:r>
            <a:r>
              <a:rPr lang="it-IT" sz="1200">
                <a:latin typeface="Calibri"/>
                <a:ea typeface="Calibri"/>
                <a:cs typeface="Calibri"/>
              </a:rPr>
              <a:t>€</a:t>
            </a:r>
          </a:p>
          <a:p>
            <a:endParaRPr lang="it-IT" sz="1200">
              <a:solidFill>
                <a:srgbClr val="202020"/>
              </a:solidFill>
              <a:latin typeface="Roboto"/>
              <a:ea typeface="Roboto"/>
              <a:cs typeface="Roboto"/>
            </a:endParaRPr>
          </a:p>
          <a:p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C9CF6EE1-8FE2-7870-DEBC-C7C4F09B5632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84AE3ACA-1D8F-A971-CF37-A48E8460ECA5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9B8CDBFE-D181-2F7B-4CD1-BF75DF2BBDCC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0CE0DF02-6D29-D070-5879-EAECD4F1BBDF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9080BF88-E485-6435-F1BB-3368F1C6ED22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594BD7E5-B0F3-789E-C9A2-3074EA9CF518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1754C332-836A-E3DD-6808-4F598A0B494E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1BC89ABA-D6D0-1573-B7B1-F57EB86A9FF9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5AA9D54D-155C-40EA-384F-445BC2988114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05A14FD9-79EB-67A1-A9FA-890D115837CF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455E6F63-0688-D2E8-FC12-5B159B4784A5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0C2064EE-F247-30A7-45BB-C2AEEE7A69E1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0B145DD0-8E32-8790-5664-A72891126833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8998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c8ab7dcf-7cfe-46ad-bcb6-9547da70cf1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FF70CB4C539C24E91FC440223AC791A" ma:contentTypeVersion="18" ma:contentTypeDescription="Creare un nuovo documento." ma:contentTypeScope="" ma:versionID="f01ea96245bc64cbc7e5142fec11b064">
  <xsd:schema xmlns:xsd="http://www.w3.org/2001/XMLSchema" xmlns:xs="http://www.w3.org/2001/XMLSchema" xmlns:p="http://schemas.microsoft.com/office/2006/metadata/properties" xmlns:ns3="c8ab7dcf-7cfe-46ad-bcb6-9547da70cf1b" xmlns:ns4="3fdb803b-0369-4112-8353-a18e80db3c95" targetNamespace="http://schemas.microsoft.com/office/2006/metadata/properties" ma:root="true" ma:fieldsID="391324e11b4f63fa82b764204a3e9b4a" ns3:_="" ns4:_="">
    <xsd:import namespace="c8ab7dcf-7cfe-46ad-bcb6-9547da70cf1b"/>
    <xsd:import namespace="3fdb803b-0369-4112-8353-a18e80db3c9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ab7dcf-7cfe-46ad-bcb6-9547da70cf1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db803b-0369-4112-8353-a18e80db3c95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Hash suggerimento condivisione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3A27A4E-B5A5-4A09-8DE0-9E15FC449E4A}">
  <ds:schemaRefs>
    <ds:schemaRef ds:uri="c8ab7dcf-7cfe-46ad-bcb6-9547da70cf1b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3fdb803b-0369-4112-8353-a18e80db3c95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E3DD869-9398-4DAF-810C-6ACE6DE2EC5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FC81096-6B9B-4430-9DED-A0EDD9B47A4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ab7dcf-7cfe-46ad-bcb6-9547da70cf1b"/>
    <ds:schemaRef ds:uri="3fdb803b-0369-4112-8353-a18e80db3c9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2794</Words>
  <Application>Microsoft Office PowerPoint</Application>
  <PresentationFormat>Presentazione su schermo (16:9)</PresentationFormat>
  <Paragraphs>256</Paragraphs>
  <Slides>16</Slides>
  <Notes>15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28" baseType="lpstr">
      <vt:lpstr>Arial</vt:lpstr>
      <vt:lpstr>Times New Roman</vt:lpstr>
      <vt:lpstr>Bebas Neue Regular</vt:lpstr>
      <vt:lpstr>Trebuchet MS</vt:lpstr>
      <vt:lpstr>Fira Sans Black</vt:lpstr>
      <vt:lpstr>DM Serif Display</vt:lpstr>
      <vt:lpstr>Bebas Neue</vt:lpstr>
      <vt:lpstr>Chivo</vt:lpstr>
      <vt:lpstr>Calibri Light</vt:lpstr>
      <vt:lpstr>Roboto</vt:lpstr>
      <vt:lpstr>Calibri</vt:lpstr>
      <vt:lpstr>Tema di Office</vt:lpstr>
      <vt:lpstr>ANIMATED INTRO FOR SOCIAL MEDIA PLATFORMS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ANIMATED INTRO FOR SOCIAL MEDIA PLATFORMS</dc:title>
  <dc:creator>Utente</dc:creator>
  <cp:lastModifiedBy>Manuela Garini</cp:lastModifiedBy>
  <cp:revision>247</cp:revision>
  <cp:lastPrinted>2024-01-30T09:09:36Z</cp:lastPrinted>
  <dcterms:created xsi:type="dcterms:W3CDTF">2021-10-12T08:06:43Z</dcterms:created>
  <dcterms:modified xsi:type="dcterms:W3CDTF">2026-09-18T08:23:36Z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0x010100AFF70CB4C539C24E91FC440223AC791A</vt:lpwstr>
  </property>
</Properties>
</file>