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6.jpg" ContentType="image/jpeg"/>
  <Override PartName="/ppt/media/image7.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6"/>
  </p:notesMasterIdLst>
  <p:sldIdLst>
    <p:sldId id="256" r:id="rId2"/>
    <p:sldId id="257" r:id="rId3"/>
    <p:sldId id="258" r:id="rId4"/>
    <p:sldId id="261" r:id="rId5"/>
    <p:sldId id="262" r:id="rId6"/>
    <p:sldId id="263" r:id="rId7"/>
    <p:sldId id="264" r:id="rId8"/>
    <p:sldId id="265" r:id="rId9"/>
    <p:sldId id="266" r:id="rId10"/>
    <p:sldId id="268" r:id="rId11"/>
    <p:sldId id="269" r:id="rId12"/>
    <p:sldId id="274" r:id="rId13"/>
    <p:sldId id="271" r:id="rId14"/>
    <p:sldId id="272" r:id="rId1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663"/>
    <a:srgbClr val="DF1569"/>
    <a:srgbClr val="8A2143"/>
    <a:srgbClr val="DE493C"/>
    <a:srgbClr val="4472C4"/>
    <a:srgbClr val="001E79"/>
    <a:srgbClr val="E72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59FCA-0EB6-4C44-944C-CA71D8741F28}" v="300" dt="2023-07-27T10:21:15.30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94660"/>
  </p:normalViewPr>
  <p:slideViewPr>
    <p:cSldViewPr snapToGrid="0">
      <p:cViewPr varScale="1">
        <p:scale>
          <a:sx n="58" d="100"/>
          <a:sy n="58" d="100"/>
        </p:scale>
        <p:origin x="280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8E1EC-4A07-4724-81C4-5639AB3CD5A9}" type="datetimeFigureOut">
              <a:rPr lang="it-IT" smtClean="0"/>
              <a:t>03/11/2025</a:t>
            </a:fld>
            <a:endParaRPr lang="it-IT"/>
          </a:p>
        </p:txBody>
      </p:sp>
      <p:sp>
        <p:nvSpPr>
          <p:cNvPr id="4" name="Segnaposto immagine diapositiva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BCEEB-E07C-4ED3-8BAF-D412232A1A12}" type="slidenum">
              <a:rPr lang="it-IT" smtClean="0"/>
              <a:t>‹N›</a:t>
            </a:fld>
            <a:endParaRPr lang="it-IT"/>
          </a:p>
        </p:txBody>
      </p:sp>
    </p:spTree>
    <p:extLst>
      <p:ext uri="{BB962C8B-B14F-4D97-AF65-F5344CB8AC3E}">
        <p14:creationId xmlns:p14="http://schemas.microsoft.com/office/powerpoint/2010/main" val="390431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A460B27-6D8A-439C-B0E8-6004DC309C04}" type="datetime1">
              <a:rPr lang="it-IT" smtClean="0"/>
              <a:t>03/11/2025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D02D3F-4CE2-4308-9E73-E32A300A1EED}" type="slidenum">
              <a:rPr lang="it-IT" smtClean="0"/>
              <a:t>‹N›</a:t>
            </a:fld>
            <a:endParaRPr lang="it-IT"/>
          </a:p>
        </p:txBody>
      </p:sp>
    </p:spTree>
    <p:extLst>
      <p:ext uri="{BB962C8B-B14F-4D97-AF65-F5344CB8AC3E}">
        <p14:creationId xmlns:p14="http://schemas.microsoft.com/office/powerpoint/2010/main" val="349669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BC9F8E4-6A37-4B16-9FD2-72D6C2088507}" type="datetime1">
              <a:rPr lang="it-IT" smtClean="0"/>
              <a:t>03/11/2025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D02D3F-4CE2-4308-9E73-E32A300A1EED}" type="slidenum">
              <a:rPr lang="it-IT" smtClean="0"/>
              <a:t>‹N›</a:t>
            </a:fld>
            <a:endParaRPr lang="it-IT"/>
          </a:p>
        </p:txBody>
      </p:sp>
    </p:spTree>
    <p:extLst>
      <p:ext uri="{BB962C8B-B14F-4D97-AF65-F5344CB8AC3E}">
        <p14:creationId xmlns:p14="http://schemas.microsoft.com/office/powerpoint/2010/main" val="217915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230B92F-5236-43FF-B152-1762D9108953}" type="datetime1">
              <a:rPr lang="it-IT" smtClean="0"/>
              <a:t>03/11/2025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D02D3F-4CE2-4308-9E73-E32A300A1EED}" type="slidenum">
              <a:rPr lang="it-IT" smtClean="0"/>
              <a:t>‹N›</a:t>
            </a:fld>
            <a:endParaRPr lang="it-IT"/>
          </a:p>
        </p:txBody>
      </p:sp>
    </p:spTree>
    <p:extLst>
      <p:ext uri="{BB962C8B-B14F-4D97-AF65-F5344CB8AC3E}">
        <p14:creationId xmlns:p14="http://schemas.microsoft.com/office/powerpoint/2010/main" val="2817943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5F999CB-2F4B-479C-9E51-227292FBC124}" type="datetime1">
              <a:rPr lang="it-IT" smtClean="0"/>
              <a:t>03/11/2025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D02D3F-4CE2-4308-9E73-E32A300A1EED}" type="slidenum">
              <a:rPr lang="it-IT" smtClean="0"/>
              <a:t>‹N›</a:t>
            </a:fld>
            <a:endParaRPr lang="it-IT"/>
          </a:p>
        </p:txBody>
      </p:sp>
    </p:spTree>
    <p:extLst>
      <p:ext uri="{BB962C8B-B14F-4D97-AF65-F5344CB8AC3E}">
        <p14:creationId xmlns:p14="http://schemas.microsoft.com/office/powerpoint/2010/main" val="109800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877665A-0D59-40DF-A886-C97271BA147A}" type="datetime1">
              <a:rPr lang="it-IT" smtClean="0"/>
              <a:t>03/11/2025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D02D3F-4CE2-4308-9E73-E32A300A1EED}" type="slidenum">
              <a:rPr lang="it-IT" smtClean="0"/>
              <a:t>‹N›</a:t>
            </a:fld>
            <a:endParaRPr lang="it-IT"/>
          </a:p>
        </p:txBody>
      </p:sp>
    </p:spTree>
    <p:extLst>
      <p:ext uri="{BB962C8B-B14F-4D97-AF65-F5344CB8AC3E}">
        <p14:creationId xmlns:p14="http://schemas.microsoft.com/office/powerpoint/2010/main" val="176463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E5D1583-B6A8-4C4B-A08C-6494F83DCC9E}" type="datetime1">
              <a:rPr lang="it-IT" smtClean="0"/>
              <a:t>03/11/2025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ED02D3F-4CE2-4308-9E73-E32A300A1EED}" type="slidenum">
              <a:rPr lang="it-IT" smtClean="0"/>
              <a:t>‹N›</a:t>
            </a:fld>
            <a:endParaRPr lang="it-IT"/>
          </a:p>
        </p:txBody>
      </p:sp>
    </p:spTree>
    <p:extLst>
      <p:ext uri="{BB962C8B-B14F-4D97-AF65-F5344CB8AC3E}">
        <p14:creationId xmlns:p14="http://schemas.microsoft.com/office/powerpoint/2010/main" val="97733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472381" y="3618442"/>
            <a:ext cx="2901255" cy="532218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3471863" y="3618442"/>
            <a:ext cx="2915543" cy="532218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8AC052C-287E-4B8D-8E6C-390CE5F0EB29}" type="datetime1">
              <a:rPr lang="it-IT" smtClean="0"/>
              <a:t>03/11/2025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ED02D3F-4CE2-4308-9E73-E32A300A1EED}" type="slidenum">
              <a:rPr lang="it-IT" smtClean="0"/>
              <a:t>‹N›</a:t>
            </a:fld>
            <a:endParaRPr lang="it-IT"/>
          </a:p>
        </p:txBody>
      </p:sp>
    </p:spTree>
    <p:extLst>
      <p:ext uri="{BB962C8B-B14F-4D97-AF65-F5344CB8AC3E}">
        <p14:creationId xmlns:p14="http://schemas.microsoft.com/office/powerpoint/2010/main" val="167977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5FB9E76-FCFD-4051-B899-D04E7FA2F9A0}" type="datetime1">
              <a:rPr lang="it-IT" smtClean="0"/>
              <a:t>03/11/2025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ED02D3F-4CE2-4308-9E73-E32A300A1EED}" type="slidenum">
              <a:rPr lang="it-IT" smtClean="0"/>
              <a:t>‹N›</a:t>
            </a:fld>
            <a:endParaRPr lang="it-IT"/>
          </a:p>
        </p:txBody>
      </p:sp>
    </p:spTree>
    <p:extLst>
      <p:ext uri="{BB962C8B-B14F-4D97-AF65-F5344CB8AC3E}">
        <p14:creationId xmlns:p14="http://schemas.microsoft.com/office/powerpoint/2010/main" val="1101802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7C1B9-6C78-43D7-B226-B09F768278A3}" type="datetime1">
              <a:rPr lang="it-IT" smtClean="0"/>
              <a:t>03/11/2025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ED02D3F-4CE2-4308-9E73-E32A300A1EED}" type="slidenum">
              <a:rPr lang="it-IT" smtClean="0"/>
              <a:t>‹N›</a:t>
            </a:fld>
            <a:endParaRPr lang="it-IT"/>
          </a:p>
        </p:txBody>
      </p:sp>
    </p:spTree>
    <p:extLst>
      <p:ext uri="{BB962C8B-B14F-4D97-AF65-F5344CB8AC3E}">
        <p14:creationId xmlns:p14="http://schemas.microsoft.com/office/powerpoint/2010/main" val="130371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07467DD-FD74-43BC-8DD1-488ED1947359}" type="datetime1">
              <a:rPr lang="it-IT" smtClean="0"/>
              <a:t>03/11/2025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ED02D3F-4CE2-4308-9E73-E32A300A1EED}" type="slidenum">
              <a:rPr lang="it-IT" smtClean="0"/>
              <a:t>‹N›</a:t>
            </a:fld>
            <a:endParaRPr lang="it-IT"/>
          </a:p>
        </p:txBody>
      </p:sp>
    </p:spTree>
    <p:extLst>
      <p:ext uri="{BB962C8B-B14F-4D97-AF65-F5344CB8AC3E}">
        <p14:creationId xmlns:p14="http://schemas.microsoft.com/office/powerpoint/2010/main" val="352927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6EA312E-4084-4EC3-B328-57D633E33049}" type="datetime1">
              <a:rPr lang="it-IT" smtClean="0"/>
              <a:t>03/11/2025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ED02D3F-4CE2-4308-9E73-E32A300A1EED}" type="slidenum">
              <a:rPr lang="it-IT" smtClean="0"/>
              <a:t>‹N›</a:t>
            </a:fld>
            <a:endParaRPr lang="it-IT"/>
          </a:p>
        </p:txBody>
      </p:sp>
    </p:spTree>
    <p:extLst>
      <p:ext uri="{BB962C8B-B14F-4D97-AF65-F5344CB8AC3E}">
        <p14:creationId xmlns:p14="http://schemas.microsoft.com/office/powerpoint/2010/main" val="214877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EBA377A-B311-4E4A-B513-3FEA434205C1}" type="datetime1">
              <a:rPr lang="it-IT" smtClean="0"/>
              <a:t>03/11/2025</a:t>
            </a:fld>
            <a:endParaRPr lang="it-IT"/>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D02D3F-4CE2-4308-9E73-E32A300A1EED}" type="slidenum">
              <a:rPr lang="it-IT" smtClean="0"/>
              <a:t>‹N›</a:t>
            </a:fld>
            <a:endParaRPr lang="it-IT"/>
          </a:p>
        </p:txBody>
      </p:sp>
    </p:spTree>
    <p:extLst>
      <p:ext uri="{BB962C8B-B14F-4D97-AF65-F5344CB8AC3E}">
        <p14:creationId xmlns:p14="http://schemas.microsoft.com/office/powerpoint/2010/main" val="3010558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a:extLst>
              <a:ext uri="{FF2B5EF4-FFF2-40B4-BE49-F238E27FC236}">
                <a16:creationId xmlns:a16="http://schemas.microsoft.com/office/drawing/2014/main" id="{4266ADEC-8226-5B64-0FEF-1A6419631D3A}"/>
              </a:ext>
            </a:extLst>
          </p:cNvPr>
          <p:cNvPicPr/>
          <p:nvPr/>
        </p:nvPicPr>
        <p:blipFill rotWithShape="1">
          <a:blip r:embed="rId2" cstate="print"/>
          <a:srcRect t="6977" b="9464"/>
          <a:stretch/>
        </p:blipFill>
        <p:spPr>
          <a:xfrm>
            <a:off x="561220" y="1475500"/>
            <a:ext cx="5735556" cy="7251701"/>
          </a:xfrm>
          <a:prstGeom prst="rect">
            <a:avLst/>
          </a:prstGeom>
        </p:spPr>
      </p:pic>
      <p:sp>
        <p:nvSpPr>
          <p:cNvPr id="2" name="Titolo 1">
            <a:extLst>
              <a:ext uri="{FF2B5EF4-FFF2-40B4-BE49-F238E27FC236}">
                <a16:creationId xmlns:a16="http://schemas.microsoft.com/office/drawing/2014/main" id="{00F38E19-AFEB-9E4F-99A0-6D0F485B24EE}"/>
              </a:ext>
            </a:extLst>
          </p:cNvPr>
          <p:cNvSpPr>
            <a:spLocks noGrp="1"/>
          </p:cNvSpPr>
          <p:nvPr>
            <p:ph type="ctrTitle"/>
          </p:nvPr>
        </p:nvSpPr>
        <p:spPr>
          <a:xfrm>
            <a:off x="561222" y="7670801"/>
            <a:ext cx="5735556" cy="800099"/>
          </a:xfrm>
        </p:spPr>
        <p:txBody>
          <a:bodyPr>
            <a:noAutofit/>
          </a:bodyPr>
          <a:lstStyle/>
          <a:p>
            <a:r>
              <a:rPr lang="it-IT" sz="3600" b="1" dirty="0">
                <a:latin typeface="Montserrat" pitchFamily="2" charset="0"/>
              </a:rPr>
              <a:t>D&amp;I </a:t>
            </a:r>
            <a:br>
              <a:rPr lang="it-IT" sz="3600" b="1" dirty="0">
                <a:latin typeface="Montserrat" pitchFamily="2" charset="0"/>
              </a:rPr>
            </a:br>
            <a:r>
              <a:rPr lang="it-IT" sz="3600" b="1" dirty="0">
                <a:latin typeface="Montserrat" pitchFamily="2" charset="0"/>
              </a:rPr>
              <a:t>Parità di Genere</a:t>
            </a:r>
            <a:br>
              <a:rPr lang="it-IT" sz="3600" b="1" dirty="0">
                <a:latin typeface="Montserrat" pitchFamily="2" charset="0"/>
              </a:rPr>
            </a:br>
            <a:endParaRPr lang="it-IT" sz="3600" b="1" dirty="0">
              <a:latin typeface="Montserrat" pitchFamily="2" charset="0"/>
            </a:endParaRPr>
          </a:p>
        </p:txBody>
      </p:sp>
      <p:sp>
        <p:nvSpPr>
          <p:cNvPr id="6" name="CasellaDiTesto 5">
            <a:extLst>
              <a:ext uri="{FF2B5EF4-FFF2-40B4-BE49-F238E27FC236}">
                <a16:creationId xmlns:a16="http://schemas.microsoft.com/office/drawing/2014/main" id="{79C390EB-C914-7A22-24A4-B0E82DF0CC85}"/>
              </a:ext>
            </a:extLst>
          </p:cNvPr>
          <p:cNvSpPr txBox="1"/>
          <p:nvPr/>
        </p:nvSpPr>
        <p:spPr>
          <a:xfrm>
            <a:off x="561222" y="9010007"/>
            <a:ext cx="5735555" cy="615553"/>
          </a:xfrm>
          <a:prstGeom prst="rect">
            <a:avLst/>
          </a:prstGeom>
          <a:noFill/>
        </p:spPr>
        <p:txBody>
          <a:bodyPr wrap="square" rtlCol="0">
            <a:spAutoFit/>
          </a:bodyPr>
          <a:lstStyle/>
          <a:p>
            <a:pPr algn="ctr"/>
            <a:r>
              <a:rPr lang="it-IT" sz="3400" dirty="0">
                <a:latin typeface="Montserrat" panose="00000500000000000000" pitchFamily="2" charset="0"/>
              </a:rPr>
              <a:t>NOVEMBRE 2025</a:t>
            </a:r>
          </a:p>
        </p:txBody>
      </p:sp>
      <p:pic>
        <p:nvPicPr>
          <p:cNvPr id="1026" name="Immagine 1">
            <a:extLst>
              <a:ext uri="{FF2B5EF4-FFF2-40B4-BE49-F238E27FC236}">
                <a16:creationId xmlns:a16="http://schemas.microsoft.com/office/drawing/2014/main" id="{625CD7FD-86CD-212A-BD7F-05DEDFD13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5" y="0"/>
            <a:ext cx="32226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119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descr="Immagine che contiene vestiti, persona, Viso umano, interno&#10;&#10;Descrizione generata automaticamente">
            <a:extLst>
              <a:ext uri="{FF2B5EF4-FFF2-40B4-BE49-F238E27FC236}">
                <a16:creationId xmlns:a16="http://schemas.microsoft.com/office/drawing/2014/main" id="{0232F385-45E2-964C-AEC8-F294F2DAD161}"/>
              </a:ext>
            </a:extLst>
          </p:cNvPr>
          <p:cNvPicPr>
            <a:picLocks noChangeAspect="1"/>
          </p:cNvPicPr>
          <p:nvPr/>
        </p:nvPicPr>
        <p:blipFill rotWithShape="1">
          <a:blip r:embed="rId2">
            <a:extLst>
              <a:ext uri="{28A0092B-C50C-407E-A947-70E740481C1C}">
                <a14:useLocalDpi xmlns:a14="http://schemas.microsoft.com/office/drawing/2010/main" val="0"/>
              </a:ext>
            </a:extLst>
          </a:blip>
          <a:srcRect l="63105" t="15897" r="9687"/>
          <a:stretch/>
        </p:blipFill>
        <p:spPr>
          <a:xfrm>
            <a:off x="3530601" y="3144173"/>
            <a:ext cx="3317167" cy="5767775"/>
          </a:xfrm>
          <a:prstGeom prst="rect">
            <a:avLst/>
          </a:prstGeom>
        </p:spPr>
      </p:pic>
      <p:sp>
        <p:nvSpPr>
          <p:cNvPr id="4" name="Segnaposto numero diapositiva 3">
            <a:extLst>
              <a:ext uri="{FF2B5EF4-FFF2-40B4-BE49-F238E27FC236}">
                <a16:creationId xmlns:a16="http://schemas.microsoft.com/office/drawing/2014/main" id="{895C572C-9E04-677B-1319-6E54A714D8A6}"/>
              </a:ext>
            </a:extLst>
          </p:cNvPr>
          <p:cNvSpPr>
            <a:spLocks noGrp="1"/>
          </p:cNvSpPr>
          <p:nvPr>
            <p:ph type="sldNum" sz="quarter" idx="12"/>
          </p:nvPr>
        </p:nvSpPr>
        <p:spPr/>
        <p:txBody>
          <a:bodyPr/>
          <a:lstStyle/>
          <a:p>
            <a:fld id="{5ED02D3F-4CE2-4308-9E73-E32A300A1EED}" type="slidenum">
              <a:rPr lang="it-IT" smtClean="0"/>
              <a:t>10</a:t>
            </a:fld>
            <a:endParaRPr lang="it-IT"/>
          </a:p>
        </p:txBody>
      </p:sp>
      <p:sp>
        <p:nvSpPr>
          <p:cNvPr id="6" name="CasellaDiTesto 5">
            <a:extLst>
              <a:ext uri="{FF2B5EF4-FFF2-40B4-BE49-F238E27FC236}">
                <a16:creationId xmlns:a16="http://schemas.microsoft.com/office/drawing/2014/main" id="{0E0E802C-C4BD-5613-0DB7-53407C36C44A}"/>
              </a:ext>
            </a:extLst>
          </p:cNvPr>
          <p:cNvSpPr txBox="1"/>
          <p:nvPr/>
        </p:nvSpPr>
        <p:spPr>
          <a:xfrm>
            <a:off x="558801" y="1104900"/>
            <a:ext cx="2768600" cy="7683770"/>
          </a:xfrm>
          <a:prstGeom prst="rect">
            <a:avLst/>
          </a:prstGeom>
          <a:noFill/>
        </p:spPr>
        <p:txBody>
          <a:bodyPr wrap="square" rtlCol="0">
            <a:spAutoFit/>
          </a:bodyPr>
          <a:lstStyle/>
          <a:p>
            <a:pPr algn="just">
              <a:lnSpc>
                <a:spcPct val="150000"/>
              </a:lnSpc>
              <a:spcAft>
                <a:spcPts val="600"/>
              </a:spcAft>
            </a:pPr>
            <a:r>
              <a:rPr lang="it-IT" sz="1000" b="1" dirty="0">
                <a:effectLst/>
                <a:latin typeface="Montserrat" pitchFamily="2" charset="0"/>
                <a:ea typeface="Calibri" panose="020F0502020204030204" pitchFamily="34" charset="0"/>
              </a:rPr>
              <a:t>CANALI DI SEGNALAZIONE</a:t>
            </a:r>
          </a:p>
          <a:p>
            <a:pPr algn="just">
              <a:lnSpc>
                <a:spcPct val="150000"/>
              </a:lnSpc>
              <a:spcAft>
                <a:spcPts val="600"/>
              </a:spcAft>
            </a:pPr>
            <a:endParaRPr lang="it-IT" sz="1000" b="1" dirty="0">
              <a:effectLst/>
              <a:latin typeface="Montserrat" pitchFamily="2" charset="0"/>
              <a:ea typeface="Calibri" panose="020F0502020204030204" pitchFamily="34" charset="0"/>
            </a:endParaRPr>
          </a:p>
          <a:p>
            <a:pPr algn="just">
              <a:lnSpc>
                <a:spcPct val="150000"/>
              </a:lnSpc>
              <a:spcAft>
                <a:spcPts val="600"/>
              </a:spcAft>
            </a:pPr>
            <a:r>
              <a:rPr lang="it-IT" sz="1000" dirty="0">
                <a:effectLst/>
                <a:latin typeface="Montserrat" pitchFamily="2" charset="0"/>
                <a:ea typeface="Calibri" panose="020F0502020204030204" pitchFamily="34" charset="0"/>
              </a:rPr>
              <a:t>L’attuazione di una politica di segnalazione è volta, da un lato, </a:t>
            </a:r>
            <a:r>
              <a:rPr lang="it-IT" sz="1000" i="1" dirty="0">
                <a:effectLst/>
                <a:latin typeface="Montserrat" pitchFamily="2" charset="0"/>
                <a:ea typeface="Calibri" panose="020F0502020204030204" pitchFamily="34" charset="0"/>
              </a:rPr>
              <a:t>“a favorire una cultura della buona comunicazione e della responsabilità sociale d’impresa all’interno delle organizzazioni”, </a:t>
            </a:r>
            <a:r>
              <a:rPr lang="it-IT" sz="1000" dirty="0">
                <a:effectLst/>
                <a:latin typeface="Montserrat" pitchFamily="2" charset="0"/>
                <a:ea typeface="Calibri" panose="020F0502020204030204" pitchFamily="34" charset="0"/>
              </a:rPr>
              <a:t>dall’altro, a fare in modo che i segnalanti, facendo emergere atti, omissioni o condotte illecite, contribuiscano significativamente al miglioramento dell’organizzazione interna della Società.</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effectLst/>
                <a:latin typeface="Montserrat" pitchFamily="2" charset="0"/>
                <a:ea typeface="Calibri" panose="020F0502020204030204" pitchFamily="34" charset="0"/>
              </a:rPr>
              <a:t>Nel caso in cui si verifichi o venga tentata una violenza, un atto di molestia o </a:t>
            </a:r>
            <a:r>
              <a:rPr lang="it-IT" sz="1000" i="1" dirty="0">
                <a:effectLst/>
                <a:latin typeface="Montserrat" pitchFamily="2" charset="0"/>
                <a:ea typeface="Calibri" panose="020F0502020204030204" pitchFamily="34" charset="0"/>
              </a:rPr>
              <a:t>mobbing</a:t>
            </a:r>
            <a:r>
              <a:rPr lang="it-IT" sz="1000" dirty="0">
                <a:effectLst/>
                <a:latin typeface="Montserrat" pitchFamily="2" charset="0"/>
                <a:ea typeface="Calibri" panose="020F0502020204030204" pitchFamily="34" charset="0"/>
              </a:rPr>
              <a:t> – fatta salva comunque la possibilità di ricorrere alle Autorità competenti – la</a:t>
            </a:r>
            <a:r>
              <a:rPr lang="it-IT" sz="1000" dirty="0">
                <a:latin typeface="Montserrat" pitchFamily="2" charset="0"/>
                <a:ea typeface="Calibri" panose="020F0502020204030204" pitchFamily="34" charset="0"/>
              </a:rPr>
              <a:t> Società</a:t>
            </a:r>
            <a:r>
              <a:rPr lang="it-IT" sz="1000" dirty="0">
                <a:effectLst/>
                <a:latin typeface="Montserrat" pitchFamily="2" charset="0"/>
                <a:ea typeface="Calibri" panose="020F0502020204030204" pitchFamily="34" charset="0"/>
              </a:rPr>
              <a:t> invita vivamente la persona che lo ha subito, o che ne abbia conoscenza, di segnalarlo, utilizzando una delle modalità comunicate.</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latin typeface="Montserrat" pitchFamily="2" charset="0"/>
                <a:ea typeface="Calibri" panose="020F0502020204030204" pitchFamily="34" charset="0"/>
              </a:rPr>
              <a:t>La Società</a:t>
            </a:r>
            <a:r>
              <a:rPr lang="it-IT" sz="1000" dirty="0">
                <a:effectLst/>
                <a:latin typeface="Montserrat" pitchFamily="2" charset="0"/>
                <a:ea typeface="Calibri" panose="020F0502020204030204" pitchFamily="34" charset="0"/>
              </a:rPr>
              <a:t> sostiene il principio di non ritorsione e garantisce, in caso di eventuali segnalazioni, la riservatezza dell’identità del segnalante per</a:t>
            </a:r>
            <a:r>
              <a:rPr kumimoji="0" lang="it-IT" sz="1000" b="0" i="0"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rPr>
              <a:t> prevenire qualsiasi forma di rivalsa, discriminazione o qualsiasi tipo di penalizzazione. </a:t>
            </a:r>
            <a:endParaRPr lang="it-IT" sz="1000" dirty="0">
              <a:effectLst/>
              <a:latin typeface="Montserrat" pitchFamily="2" charset="0"/>
              <a:ea typeface="Calibri" panose="020F0502020204030204" pitchFamily="34" charset="0"/>
            </a:endParaRPr>
          </a:p>
        </p:txBody>
      </p:sp>
      <p:sp>
        <p:nvSpPr>
          <p:cNvPr id="8" name="CasellaDiTesto 7">
            <a:extLst>
              <a:ext uri="{FF2B5EF4-FFF2-40B4-BE49-F238E27FC236}">
                <a16:creationId xmlns:a16="http://schemas.microsoft.com/office/drawing/2014/main" id="{69676C8A-F1D2-4B52-899D-C0394B9BDCA0}"/>
              </a:ext>
            </a:extLst>
          </p:cNvPr>
          <p:cNvSpPr txBox="1"/>
          <p:nvPr/>
        </p:nvSpPr>
        <p:spPr>
          <a:xfrm>
            <a:off x="3540833" y="1104900"/>
            <a:ext cx="2768600" cy="1451295"/>
          </a:xfrm>
          <a:prstGeom prst="rect">
            <a:avLst/>
          </a:prstGeom>
          <a:noFill/>
        </p:spPr>
        <p:txBody>
          <a:bodyPr wrap="square" rtlCol="0">
            <a:spAutoFit/>
          </a:bodyPr>
          <a:lstStyle/>
          <a:p>
            <a:pPr algn="just">
              <a:lnSpc>
                <a:spcPct val="150000"/>
              </a:lnSpc>
              <a:spcAft>
                <a:spcPts val="600"/>
              </a:spcAft>
            </a:pPr>
            <a:r>
              <a:rPr lang="it-IT" sz="1000" dirty="0">
                <a:effectLst/>
                <a:latin typeface="Montserrat" pitchFamily="2" charset="0"/>
                <a:ea typeface="Calibri" panose="020F0502020204030204" pitchFamily="34" charset="0"/>
              </a:rPr>
              <a:t>Inoltre, la</a:t>
            </a:r>
            <a:r>
              <a:rPr lang="it-IT" sz="1000" dirty="0">
                <a:latin typeface="Montserrat" pitchFamily="2" charset="0"/>
                <a:ea typeface="Calibri" panose="020F0502020204030204" pitchFamily="34" charset="0"/>
              </a:rPr>
              <a:t> Società</a:t>
            </a:r>
            <a:r>
              <a:rPr lang="it-IT" sz="1000" dirty="0">
                <a:effectLst/>
                <a:latin typeface="Montserrat" pitchFamily="2" charset="0"/>
                <a:ea typeface="Calibri" panose="020F0502020204030204" pitchFamily="34" charset="0"/>
              </a:rPr>
              <a:t> si impegna a procedere con le dovute indagini e a gestire prontamente, ed in maniera imparziale, la relativa segnalazione, nonché a denunciare alle Autorità competenti i casi di reato.</a:t>
            </a:r>
          </a:p>
        </p:txBody>
      </p:sp>
      <p:grpSp>
        <p:nvGrpSpPr>
          <p:cNvPr id="17" name="Gruppo 16">
            <a:extLst>
              <a:ext uri="{FF2B5EF4-FFF2-40B4-BE49-F238E27FC236}">
                <a16:creationId xmlns:a16="http://schemas.microsoft.com/office/drawing/2014/main" id="{67B1FA67-7F25-43CF-F63B-0DF8831261BD}"/>
              </a:ext>
            </a:extLst>
          </p:cNvPr>
          <p:cNvGrpSpPr/>
          <p:nvPr/>
        </p:nvGrpSpPr>
        <p:grpSpPr>
          <a:xfrm>
            <a:off x="751374" y="806116"/>
            <a:ext cx="5355252" cy="0"/>
            <a:chOff x="647263" y="806116"/>
            <a:chExt cx="5355252" cy="0"/>
          </a:xfrm>
        </p:grpSpPr>
        <p:cxnSp>
          <p:nvCxnSpPr>
            <p:cNvPr id="18" name="Connettore diritto 17">
              <a:extLst>
                <a:ext uri="{FF2B5EF4-FFF2-40B4-BE49-F238E27FC236}">
                  <a16:creationId xmlns:a16="http://schemas.microsoft.com/office/drawing/2014/main" id="{C010B1A7-678F-9A0F-7486-5530C07E299D}"/>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C094072E-AE72-57C6-83ED-59CDA679F55F}"/>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grpSp>
        <p:nvGrpSpPr>
          <p:cNvPr id="20" name="Gruppo 19">
            <a:extLst>
              <a:ext uri="{FF2B5EF4-FFF2-40B4-BE49-F238E27FC236}">
                <a16:creationId xmlns:a16="http://schemas.microsoft.com/office/drawing/2014/main" id="{E3C2975B-93C3-A00B-BA7F-4898EC5495CB}"/>
              </a:ext>
            </a:extLst>
          </p:cNvPr>
          <p:cNvGrpSpPr/>
          <p:nvPr/>
        </p:nvGrpSpPr>
        <p:grpSpPr>
          <a:xfrm>
            <a:off x="751374" y="9439350"/>
            <a:ext cx="5355252" cy="0"/>
            <a:chOff x="647263" y="806116"/>
            <a:chExt cx="5355252" cy="0"/>
          </a:xfrm>
        </p:grpSpPr>
        <p:cxnSp>
          <p:nvCxnSpPr>
            <p:cNvPr id="21" name="Connettore diritto 20">
              <a:extLst>
                <a:ext uri="{FF2B5EF4-FFF2-40B4-BE49-F238E27FC236}">
                  <a16:creationId xmlns:a16="http://schemas.microsoft.com/office/drawing/2014/main" id="{A150128D-C1DF-7DA4-BE08-B2B5BA40E79B}"/>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5F7A609F-E5E0-C949-E481-4963F8434061}"/>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2839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95C572C-9E04-677B-1319-6E54A714D8A6}"/>
              </a:ext>
            </a:extLst>
          </p:cNvPr>
          <p:cNvSpPr>
            <a:spLocks noGrp="1"/>
          </p:cNvSpPr>
          <p:nvPr>
            <p:ph type="sldNum" sz="quarter" idx="12"/>
          </p:nvPr>
        </p:nvSpPr>
        <p:spPr/>
        <p:txBody>
          <a:bodyPr/>
          <a:lstStyle/>
          <a:p>
            <a:fld id="{5ED02D3F-4CE2-4308-9E73-E32A300A1EED}" type="slidenum">
              <a:rPr lang="it-IT" smtClean="0"/>
              <a:t>11</a:t>
            </a:fld>
            <a:endParaRPr lang="it-IT"/>
          </a:p>
        </p:txBody>
      </p:sp>
      <p:sp>
        <p:nvSpPr>
          <p:cNvPr id="6" name="CasellaDiTesto 5">
            <a:extLst>
              <a:ext uri="{FF2B5EF4-FFF2-40B4-BE49-F238E27FC236}">
                <a16:creationId xmlns:a16="http://schemas.microsoft.com/office/drawing/2014/main" id="{0E0E802C-C4BD-5613-0DB7-53407C36C44A}"/>
              </a:ext>
            </a:extLst>
          </p:cNvPr>
          <p:cNvSpPr txBox="1"/>
          <p:nvPr/>
        </p:nvSpPr>
        <p:spPr>
          <a:xfrm>
            <a:off x="330200" y="947812"/>
            <a:ext cx="2768600" cy="8530156"/>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600"/>
              </a:spcAft>
              <a:buClrTx/>
              <a:buSzTx/>
              <a:buFontTx/>
              <a:buNone/>
              <a:tabLst/>
              <a:defRPr/>
            </a:pPr>
            <a:r>
              <a:rPr kumimoji="0" lang="it-IT" sz="1000" b="0" i="0" u="none" strike="noStrike" kern="1200" cap="none" spc="0" normalizeH="0" baseline="0" noProof="0" dirty="0">
                <a:ln>
                  <a:noFill/>
                </a:ln>
                <a:solidFill>
                  <a:srgbClr val="4472C4">
                    <a:lumMod val="75000"/>
                  </a:srgbClr>
                </a:solidFill>
                <a:effectLst/>
                <a:uLnTx/>
                <a:uFillTx/>
                <a:latin typeface="Montserrat" pitchFamily="2" charset="0"/>
                <a:ea typeface="+mn-ea"/>
                <a:cs typeface="+mn-cs"/>
              </a:rPr>
              <a:t>CONGEDO PARENTALE</a:t>
            </a:r>
          </a:p>
          <a:p>
            <a:pPr algn="just">
              <a:lnSpc>
                <a:spcPct val="150000"/>
              </a:lnSpc>
              <a:spcAft>
                <a:spcPts val="600"/>
              </a:spcAft>
            </a:pPr>
            <a:endParaRPr lang="it-IT" sz="1000" b="1" dirty="0">
              <a:latin typeface="Montserrat" pitchFamily="2" charset="0"/>
              <a:ea typeface="Calibri" panose="020F0502020204030204" pitchFamily="34" charset="0"/>
            </a:endParaRPr>
          </a:p>
          <a:p>
            <a:pPr algn="just">
              <a:lnSpc>
                <a:spcPct val="150000"/>
              </a:lnSpc>
              <a:spcAft>
                <a:spcPts val="600"/>
              </a:spcAft>
            </a:pPr>
            <a:r>
              <a:rPr lang="it-IT" sz="1000" dirty="0">
                <a:effectLst/>
                <a:latin typeface="Montserrat" pitchFamily="2" charset="0"/>
                <a:ea typeface="Calibri" panose="020F0502020204030204" pitchFamily="34" charset="0"/>
              </a:rPr>
              <a:t>Nel contesto sociale in cui viviamo, la genitorialità è un’occasione di crescita per sviluppare nuove abilità, fondamentali anche nella vita professionale delle persone. Pertanto, </a:t>
            </a:r>
            <a:r>
              <a:rPr lang="it-IT" sz="1000" dirty="0">
                <a:latin typeface="Montserrat" pitchFamily="2" charset="0"/>
                <a:ea typeface="Calibri" panose="020F0502020204030204" pitchFamily="34" charset="0"/>
              </a:rPr>
              <a:t>la</a:t>
            </a:r>
            <a:r>
              <a:rPr lang="it-IT" sz="1000" dirty="0">
                <a:effectLst/>
                <a:latin typeface="Montserrat" pitchFamily="2" charset="0"/>
                <a:ea typeface="Calibri" panose="020F0502020204030204" pitchFamily="34" charset="0"/>
              </a:rPr>
              <a:t> Società incentiva la genitorialità e favorisce la conciliazione vita – lavoro per tutti i genitori che abbiano esigenze di cura.</a:t>
            </a:r>
          </a:p>
          <a:p>
            <a:pPr algn="just">
              <a:lnSpc>
                <a:spcPct val="150000"/>
              </a:lnSpc>
              <a:spcAft>
                <a:spcPts val="600"/>
              </a:spcAft>
            </a:pPr>
            <a:r>
              <a:rPr lang="it-IT" sz="1000" dirty="0">
                <a:effectLst/>
                <a:latin typeface="Montserrat" pitchFamily="2" charset="0"/>
                <a:ea typeface="Calibri" panose="020F0502020204030204" pitchFamily="34" charset="0"/>
              </a:rPr>
              <a:t>A tal fine, garantisce massima flessibilità ai neo-genitori e a chiunque abbia necessità di prendersi cura dei propri figli.</a:t>
            </a:r>
            <a:endParaRPr lang="it-IT" sz="1000" dirty="0">
              <a:latin typeface="Montserrat" pitchFamily="2" charset="0"/>
              <a:ea typeface="Calibri" panose="020F0502020204030204" pitchFamily="34" charset="0"/>
            </a:endParaRPr>
          </a:p>
          <a:p>
            <a:pPr algn="just">
              <a:lnSpc>
                <a:spcPct val="150000"/>
              </a:lnSpc>
              <a:spcAft>
                <a:spcPts val="600"/>
              </a:spcAft>
            </a:pPr>
            <a:r>
              <a:rPr lang="it-IT" sz="1000" dirty="0">
                <a:latin typeface="Montserrat" pitchFamily="2" charset="0"/>
                <a:ea typeface="Calibri" panose="020F0502020204030204" pitchFamily="34" charset="0"/>
              </a:rPr>
              <a:t>Madre: </a:t>
            </a:r>
            <a:r>
              <a:rPr lang="it-IT" sz="1000" b="1" dirty="0">
                <a:latin typeface="Montserrat" pitchFamily="2" charset="0"/>
                <a:ea typeface="Calibri" panose="020F0502020204030204" pitchFamily="34" charset="0"/>
              </a:rPr>
              <a:t>6 mesi (continuativi o frazionati o ad ore*)</a:t>
            </a:r>
            <a:r>
              <a:rPr lang="it-IT" sz="1000" dirty="0">
                <a:latin typeface="Montserrat" pitchFamily="2" charset="0"/>
                <a:ea typeface="Calibri" panose="020F0502020204030204" pitchFamily="34" charset="0"/>
              </a:rPr>
              <a:t> la domanda va inoltrata prima dell'inizio del periodo di congedo richiesto. Se viene presentata dopo, saranno pagati solo i giorni di congedo successivi alla data di presentazione della domanda. Per le lavoratrici e i lavoratori dipendenti, l'indennità è anticipata dal datore di lavoro</a:t>
            </a:r>
          </a:p>
          <a:p>
            <a:pPr algn="just">
              <a:lnSpc>
                <a:spcPct val="150000"/>
              </a:lnSpc>
              <a:spcAft>
                <a:spcPts val="600"/>
              </a:spcAft>
            </a:pPr>
            <a:r>
              <a:rPr lang="it-IT" sz="1000" dirty="0">
                <a:effectLst/>
                <a:latin typeface="Montserrat" pitchFamily="2" charset="0"/>
                <a:ea typeface="Calibri" panose="020F0502020204030204" pitchFamily="34" charset="0"/>
              </a:rPr>
              <a:t>Padre:</a:t>
            </a:r>
            <a:r>
              <a:rPr lang="it-IT" sz="1000" b="1" dirty="0">
                <a:effectLst/>
                <a:latin typeface="Montserrat" pitchFamily="2" charset="0"/>
                <a:ea typeface="Calibri" panose="020F0502020204030204" pitchFamily="34" charset="0"/>
              </a:rPr>
              <a:t> 6 </a:t>
            </a:r>
            <a:r>
              <a:rPr lang="it-IT" sz="1000" b="1" dirty="0">
                <a:latin typeface="Montserrat" pitchFamily="2" charset="0"/>
                <a:ea typeface="Calibri" panose="020F0502020204030204" pitchFamily="34" charset="0"/>
              </a:rPr>
              <a:t>mesi (continuativi o frazionati o ad ore*) </a:t>
            </a:r>
            <a:r>
              <a:rPr lang="it-IT" sz="1000" dirty="0">
                <a:latin typeface="Montserrat" pitchFamily="2" charset="0"/>
                <a:ea typeface="Calibri" panose="020F0502020204030204" pitchFamily="34" charset="0"/>
              </a:rPr>
              <a:t>che possono diventare </a:t>
            </a:r>
            <a:r>
              <a:rPr lang="it-IT" sz="1000" b="1" dirty="0">
                <a:latin typeface="Montserrat" pitchFamily="2" charset="0"/>
                <a:ea typeface="Calibri" panose="020F0502020204030204" pitchFamily="34" charset="0"/>
              </a:rPr>
              <a:t>sette</a:t>
            </a:r>
            <a:r>
              <a:rPr lang="it-IT" sz="1000" dirty="0">
                <a:latin typeface="Montserrat" pitchFamily="2" charset="0"/>
                <a:ea typeface="Calibri" panose="020F0502020204030204" pitchFamily="34" charset="0"/>
              </a:rPr>
              <a:t> in caso di astensione dal lavoro per un periodo di almeno tre mesi. Il genitore è tenuto, salvo casi di oggettiva impossibilità, a preavvisare il datore di lavoro secondo le modalità e i criteri definiti dai contratti collettivi e, comunque, </a:t>
            </a:r>
            <a:r>
              <a:rPr lang="it-IT" sz="1000" u="sng" dirty="0">
                <a:latin typeface="Montserrat" pitchFamily="2" charset="0"/>
                <a:ea typeface="Calibri" panose="020F0502020204030204" pitchFamily="34" charset="0"/>
              </a:rPr>
              <a:t>con un termine di preavviso non inferiore a cinque giorni</a:t>
            </a:r>
            <a:r>
              <a:rPr lang="it-IT" sz="1000" dirty="0">
                <a:latin typeface="Montserrat" pitchFamily="2" charset="0"/>
                <a:ea typeface="Calibri" panose="020F0502020204030204" pitchFamily="34" charset="0"/>
              </a:rPr>
              <a:t> indicando l'inizio e la fine del periodo di congedo.</a:t>
            </a:r>
            <a:endParaRPr lang="it-IT" sz="1000" dirty="0">
              <a:effectLst/>
              <a:latin typeface="Montserrat" pitchFamily="2" charset="0"/>
              <a:ea typeface="Calibri" panose="020F0502020204030204" pitchFamily="34" charset="0"/>
            </a:endParaRPr>
          </a:p>
        </p:txBody>
      </p:sp>
      <p:grpSp>
        <p:nvGrpSpPr>
          <p:cNvPr id="18" name="Gruppo 17">
            <a:extLst>
              <a:ext uri="{FF2B5EF4-FFF2-40B4-BE49-F238E27FC236}">
                <a16:creationId xmlns:a16="http://schemas.microsoft.com/office/drawing/2014/main" id="{80E1B976-C482-C76E-F04A-001D37764379}"/>
              </a:ext>
            </a:extLst>
          </p:cNvPr>
          <p:cNvGrpSpPr/>
          <p:nvPr/>
        </p:nvGrpSpPr>
        <p:grpSpPr>
          <a:xfrm>
            <a:off x="751374" y="806116"/>
            <a:ext cx="5355252" cy="0"/>
            <a:chOff x="647263" y="806116"/>
            <a:chExt cx="5355252" cy="0"/>
          </a:xfrm>
        </p:grpSpPr>
        <p:cxnSp>
          <p:nvCxnSpPr>
            <p:cNvPr id="19" name="Connettore diritto 18">
              <a:extLst>
                <a:ext uri="{FF2B5EF4-FFF2-40B4-BE49-F238E27FC236}">
                  <a16:creationId xmlns:a16="http://schemas.microsoft.com/office/drawing/2014/main" id="{5D4A67C3-AD77-3F31-FF20-4290F3277DED}"/>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6580BF0B-59BF-96A3-8AE7-54054DDBB01E}"/>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grpSp>
        <p:nvGrpSpPr>
          <p:cNvPr id="21" name="Gruppo 20">
            <a:extLst>
              <a:ext uri="{FF2B5EF4-FFF2-40B4-BE49-F238E27FC236}">
                <a16:creationId xmlns:a16="http://schemas.microsoft.com/office/drawing/2014/main" id="{E28086FE-6F48-474B-CBF7-6117F4EE3FBE}"/>
              </a:ext>
            </a:extLst>
          </p:cNvPr>
          <p:cNvGrpSpPr/>
          <p:nvPr/>
        </p:nvGrpSpPr>
        <p:grpSpPr>
          <a:xfrm>
            <a:off x="751374" y="9439350"/>
            <a:ext cx="5355252" cy="0"/>
            <a:chOff x="647263" y="806116"/>
            <a:chExt cx="5355252" cy="0"/>
          </a:xfrm>
        </p:grpSpPr>
        <p:cxnSp>
          <p:nvCxnSpPr>
            <p:cNvPr id="22" name="Connettore diritto 21">
              <a:extLst>
                <a:ext uri="{FF2B5EF4-FFF2-40B4-BE49-F238E27FC236}">
                  <a16:creationId xmlns:a16="http://schemas.microsoft.com/office/drawing/2014/main" id="{B52D9A05-2E68-8078-6D58-EF3FBC9616DC}"/>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51312F16-D6FC-BB9E-8544-9436FCE6F46A}"/>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sp>
        <p:nvSpPr>
          <p:cNvPr id="2" name="CasellaDiTesto 1">
            <a:extLst>
              <a:ext uri="{FF2B5EF4-FFF2-40B4-BE49-F238E27FC236}">
                <a16:creationId xmlns:a16="http://schemas.microsoft.com/office/drawing/2014/main" id="{4D895229-2A12-5260-2CEE-1EEB6E2E35A0}"/>
              </a:ext>
            </a:extLst>
          </p:cNvPr>
          <p:cNvSpPr txBox="1"/>
          <p:nvPr/>
        </p:nvSpPr>
        <p:spPr>
          <a:xfrm>
            <a:off x="3184406" y="1558541"/>
            <a:ext cx="3010141" cy="2759345"/>
          </a:xfrm>
          <a:prstGeom prst="rect">
            <a:avLst/>
          </a:prstGeom>
          <a:noFill/>
        </p:spPr>
        <p:txBody>
          <a:bodyPr wrap="square" rtlCol="0">
            <a:spAutoFit/>
          </a:bodyPr>
          <a:lstStyle/>
          <a:p>
            <a:pPr algn="just">
              <a:lnSpc>
                <a:spcPct val="150000"/>
              </a:lnSpc>
              <a:spcAft>
                <a:spcPts val="600"/>
              </a:spcAft>
            </a:pPr>
            <a:r>
              <a:rPr lang="it-IT" sz="1000" dirty="0">
                <a:latin typeface="Montserrat" pitchFamily="2" charset="0"/>
              </a:rPr>
              <a:t>Il termine di preavviso è pari a 2 giorni nel caso di congedo parentale su base oraria.</a:t>
            </a:r>
          </a:p>
          <a:p>
            <a:pPr algn="just">
              <a:lnSpc>
                <a:spcPct val="150000"/>
              </a:lnSpc>
              <a:spcAft>
                <a:spcPts val="600"/>
              </a:spcAft>
            </a:pPr>
            <a:r>
              <a:rPr lang="it-IT" sz="1000" b="1" dirty="0">
                <a:latin typeface="Montserrat" pitchFamily="2" charset="0"/>
              </a:rPr>
              <a:t>Coppia di lavoratori</a:t>
            </a:r>
            <a:r>
              <a:rPr lang="it-IT" sz="1000" dirty="0">
                <a:latin typeface="Montserrat" pitchFamily="2" charset="0"/>
              </a:rPr>
              <a:t>: 10 mesi complessivi (fruibili anche contemporaneamente), elevabili a 11 mesi se il padre lavoratore si astiene dal lavoro per un periodo, </a:t>
            </a:r>
            <a:r>
              <a:rPr lang="it-IT" sz="1000" dirty="0">
                <a:latin typeface="Montserrat" pitchFamily="2" charset="0"/>
                <a:ea typeface="Calibri" panose="020F0502020204030204" pitchFamily="34" charset="0"/>
              </a:rPr>
              <a:t>continuativo o frazionato, di almeno tre mesi. Il congedo parentale spetta al g</a:t>
            </a:r>
            <a:r>
              <a:rPr lang="it-IT" sz="1000" dirty="0">
                <a:effectLst/>
                <a:latin typeface="Montserrat" pitchFamily="2" charset="0"/>
                <a:ea typeface="Calibri" panose="020F0502020204030204" pitchFamily="34" charset="0"/>
              </a:rPr>
              <a:t>enitore richiedente anche qualora </a:t>
            </a:r>
            <a:r>
              <a:rPr lang="it-IT" sz="1000" dirty="0">
                <a:latin typeface="Montserrat" pitchFamily="2" charset="0"/>
                <a:ea typeface="Calibri" panose="020F0502020204030204" pitchFamily="34" charset="0"/>
              </a:rPr>
              <a:t>l’altro genitore non ne abbia diritto.</a:t>
            </a:r>
            <a:r>
              <a:rPr lang="it-IT" sz="1000" dirty="0">
                <a:effectLst/>
                <a:latin typeface="Montserrat" pitchFamily="2" charset="0"/>
                <a:ea typeface="Calibri" panose="020F0502020204030204" pitchFamily="34" charset="0"/>
              </a:rPr>
              <a:t> </a:t>
            </a:r>
          </a:p>
          <a:p>
            <a:pPr algn="just">
              <a:lnSpc>
                <a:spcPct val="150000"/>
              </a:lnSpc>
              <a:spcAft>
                <a:spcPts val="600"/>
              </a:spcAft>
            </a:pPr>
            <a:endParaRPr lang="it-IT" sz="1000" dirty="0">
              <a:latin typeface="Montserrat" pitchFamily="2" charset="0"/>
            </a:endParaRPr>
          </a:p>
        </p:txBody>
      </p:sp>
      <p:pic>
        <p:nvPicPr>
          <p:cNvPr id="5" name="Immagine 4">
            <a:extLst>
              <a:ext uri="{FF2B5EF4-FFF2-40B4-BE49-F238E27FC236}">
                <a16:creationId xmlns:a16="http://schemas.microsoft.com/office/drawing/2014/main" id="{9269274F-7C86-5008-6E87-C2F23F46EA4A}"/>
              </a:ext>
            </a:extLst>
          </p:cNvPr>
          <p:cNvPicPr>
            <a:picLocks noChangeAspect="1"/>
          </p:cNvPicPr>
          <p:nvPr/>
        </p:nvPicPr>
        <p:blipFill>
          <a:blip r:embed="rId2"/>
          <a:stretch>
            <a:fillRect/>
          </a:stretch>
        </p:blipFill>
        <p:spPr>
          <a:xfrm>
            <a:off x="3184406" y="4049840"/>
            <a:ext cx="3532717" cy="5260533"/>
          </a:xfrm>
          <a:prstGeom prst="rect">
            <a:avLst/>
          </a:prstGeom>
        </p:spPr>
      </p:pic>
    </p:spTree>
    <p:extLst>
      <p:ext uri="{BB962C8B-B14F-4D97-AF65-F5344CB8AC3E}">
        <p14:creationId xmlns:p14="http://schemas.microsoft.com/office/powerpoint/2010/main" val="4059420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95C572C-9E04-677B-1319-6E54A714D8A6}"/>
              </a:ext>
            </a:extLst>
          </p:cNvPr>
          <p:cNvSpPr>
            <a:spLocks noGrp="1"/>
          </p:cNvSpPr>
          <p:nvPr>
            <p:ph type="sldNum" sz="quarter" idx="12"/>
          </p:nvPr>
        </p:nvSpPr>
        <p:spPr/>
        <p:txBody>
          <a:bodyPr/>
          <a:lstStyle/>
          <a:p>
            <a:fld id="{5ED02D3F-4CE2-4308-9E73-E32A300A1EED}" type="slidenum">
              <a:rPr lang="it-IT" smtClean="0"/>
              <a:t>12</a:t>
            </a:fld>
            <a:endParaRPr lang="it-IT"/>
          </a:p>
        </p:txBody>
      </p:sp>
      <p:sp>
        <p:nvSpPr>
          <p:cNvPr id="6" name="CasellaDiTesto 5">
            <a:extLst>
              <a:ext uri="{FF2B5EF4-FFF2-40B4-BE49-F238E27FC236}">
                <a16:creationId xmlns:a16="http://schemas.microsoft.com/office/drawing/2014/main" id="{0E0E802C-C4BD-5613-0DB7-53407C36C44A}"/>
              </a:ext>
            </a:extLst>
          </p:cNvPr>
          <p:cNvSpPr txBox="1"/>
          <p:nvPr/>
        </p:nvSpPr>
        <p:spPr>
          <a:xfrm>
            <a:off x="558801" y="1104900"/>
            <a:ext cx="2768600" cy="6683496"/>
          </a:xfrm>
          <a:prstGeom prst="rect">
            <a:avLst/>
          </a:prstGeom>
          <a:noFill/>
        </p:spPr>
        <p:txBody>
          <a:bodyPr wrap="square" rtlCol="0">
            <a:spAutoFit/>
          </a:bodyPr>
          <a:lstStyle/>
          <a:p>
            <a:pPr algn="just">
              <a:lnSpc>
                <a:spcPct val="150000"/>
              </a:lnSpc>
              <a:spcAft>
                <a:spcPts val="600"/>
              </a:spcAft>
            </a:pPr>
            <a:r>
              <a:rPr lang="it-IT" sz="1000" dirty="0">
                <a:solidFill>
                  <a:schemeClr val="accent1">
                    <a:lumMod val="75000"/>
                  </a:schemeClr>
                </a:solidFill>
                <a:effectLst/>
                <a:latin typeface="Montserrat" pitchFamily="2" charset="0"/>
                <a:ea typeface="Calibri" panose="020F0502020204030204" pitchFamily="34" charset="0"/>
              </a:rPr>
              <a:t>INDENNITA’ CONGEDO PARENTALE</a:t>
            </a:r>
          </a:p>
          <a:p>
            <a:pPr algn="just">
              <a:lnSpc>
                <a:spcPct val="150000"/>
              </a:lnSpc>
              <a:spcAft>
                <a:spcPts val="600"/>
              </a:spcAft>
            </a:pPr>
            <a:endParaRPr lang="it-IT" sz="1000" dirty="0">
              <a:solidFill>
                <a:schemeClr val="accent1">
                  <a:lumMod val="75000"/>
                </a:schemeClr>
              </a:solidFill>
              <a:latin typeface="Montserrat" pitchFamily="2" charset="0"/>
              <a:ea typeface="Calibri" panose="020F0502020204030204" pitchFamily="34" charset="0"/>
            </a:endParaRPr>
          </a:p>
          <a:p>
            <a:pPr marL="0" marR="0" lvl="0" indent="0" algn="just" defTabSz="457200" rtl="0" eaLnBrk="1" fontAlgn="auto" latinLnBrk="0" hangingPunct="1">
              <a:lnSpc>
                <a:spcPct val="150000"/>
              </a:lnSpc>
              <a:spcBef>
                <a:spcPts val="0"/>
              </a:spcBef>
              <a:spcAft>
                <a:spcPts val="60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rPr>
              <a:t>Infine, si ricorda che la Legge di Bilancio 2025 è intervenuta a rafforzare la tutela indennitaria prevista in favore dei genitori che usufruiscono del congedo parentale, in modifica a quanto disposto dalla Legge di Bilancio 2024.</a:t>
            </a:r>
          </a:p>
          <a:p>
            <a:pPr marL="0" marR="0" lvl="0" indent="0" algn="just" defTabSz="457200" rtl="0" eaLnBrk="1" fontAlgn="auto" latinLnBrk="0" hangingPunct="1">
              <a:lnSpc>
                <a:spcPct val="150000"/>
              </a:lnSpc>
              <a:spcBef>
                <a:spcPts val="0"/>
              </a:spcBef>
              <a:spcAft>
                <a:spcPts val="60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rPr>
              <a:t>In particolare, è stato introdotto un terzo mese con indennità all’80% della retribuzione, estendendo così l’indennità in misura maggiorata per la durata massima complessiva di tre mesi da fruire entro il sesto anno di vita del/della bambino/a o </a:t>
            </a:r>
            <a:r>
              <a:rPr kumimoji="0" lang="it-IT" sz="1000" b="0" i="0" u="none" strike="noStrike" kern="1200" cap="none" spc="0" normalizeH="0" baseline="0" noProof="0" dirty="0" err="1">
                <a:ln>
                  <a:noFill/>
                </a:ln>
                <a:solidFill>
                  <a:prstClr val="black"/>
                </a:solidFill>
                <a:effectLst/>
                <a:uLnTx/>
                <a:uFillTx/>
                <a:latin typeface="Montserrat" pitchFamily="2" charset="0"/>
                <a:ea typeface="Calibri" panose="020F0502020204030204" pitchFamily="34" charset="0"/>
                <a:cs typeface="+mn-cs"/>
              </a:rPr>
              <a:t>o</a:t>
            </a:r>
            <a:r>
              <a:rPr kumimoji="0" lang="it-IT" sz="1000" b="0" i="0"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rPr>
              <a:t> entro il sesto anno dall’ingresso in famiglia del minore nel caso di adozione o affidamento.</a:t>
            </a:r>
          </a:p>
          <a:p>
            <a:pPr marL="0" marR="0" lvl="0" indent="0" algn="just" defTabSz="457200" rtl="0" eaLnBrk="1" fontAlgn="auto" latinLnBrk="0" hangingPunct="1">
              <a:lnSpc>
                <a:spcPct val="150000"/>
              </a:lnSpc>
              <a:spcBef>
                <a:spcPts val="0"/>
              </a:spcBef>
              <a:spcAft>
                <a:spcPts val="600"/>
              </a:spcAft>
              <a:buClrTx/>
              <a:buSzTx/>
              <a:buFontTx/>
              <a:buNone/>
              <a:tabLst/>
              <a:defRPr/>
            </a:pPr>
            <a:endParaRPr kumimoji="0" lang="it-IT" sz="1000" b="0" i="0"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endParaRPr>
          </a:p>
          <a:p>
            <a:pPr marL="0" marR="0" lvl="0" indent="0" algn="just" defTabSz="457200" rtl="0" eaLnBrk="1" fontAlgn="auto" latinLnBrk="0" hangingPunct="1">
              <a:lnSpc>
                <a:spcPct val="150000"/>
              </a:lnSpc>
              <a:spcBef>
                <a:spcPts val="0"/>
              </a:spcBef>
              <a:spcAft>
                <a:spcPts val="60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rPr>
              <a:t>Le maggiorazioni dell’indennità trovano applicazione con riferimento ai lavoratori dipendenti che hanno rispettivamente concluso o terminano il periodo di congedo di maternità o, in alternativa, di paternità, successivamente al 31 dicembre 2023 e al 31 dicembre 2024.</a:t>
            </a:r>
          </a:p>
        </p:txBody>
      </p:sp>
      <p:grpSp>
        <p:nvGrpSpPr>
          <p:cNvPr id="25" name="Gruppo 24">
            <a:extLst>
              <a:ext uri="{FF2B5EF4-FFF2-40B4-BE49-F238E27FC236}">
                <a16:creationId xmlns:a16="http://schemas.microsoft.com/office/drawing/2014/main" id="{BB2694C8-7899-0741-4985-4DD313EFBE50}"/>
              </a:ext>
            </a:extLst>
          </p:cNvPr>
          <p:cNvGrpSpPr/>
          <p:nvPr/>
        </p:nvGrpSpPr>
        <p:grpSpPr>
          <a:xfrm>
            <a:off x="751374" y="806116"/>
            <a:ext cx="5355252" cy="0"/>
            <a:chOff x="647263" y="806116"/>
            <a:chExt cx="5355252" cy="0"/>
          </a:xfrm>
        </p:grpSpPr>
        <p:cxnSp>
          <p:nvCxnSpPr>
            <p:cNvPr id="26" name="Connettore diritto 25">
              <a:extLst>
                <a:ext uri="{FF2B5EF4-FFF2-40B4-BE49-F238E27FC236}">
                  <a16:creationId xmlns:a16="http://schemas.microsoft.com/office/drawing/2014/main" id="{FAFB9EDC-CF97-D66D-3ADF-DEB446D0DC78}"/>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3D487433-E9AA-14E2-5874-699FA7D167A6}"/>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grpSp>
        <p:nvGrpSpPr>
          <p:cNvPr id="28" name="Gruppo 27">
            <a:extLst>
              <a:ext uri="{FF2B5EF4-FFF2-40B4-BE49-F238E27FC236}">
                <a16:creationId xmlns:a16="http://schemas.microsoft.com/office/drawing/2014/main" id="{659127E4-4A43-C57F-0BA9-ECCA544301C2}"/>
              </a:ext>
            </a:extLst>
          </p:cNvPr>
          <p:cNvGrpSpPr/>
          <p:nvPr/>
        </p:nvGrpSpPr>
        <p:grpSpPr>
          <a:xfrm>
            <a:off x="751374" y="9439350"/>
            <a:ext cx="5355252" cy="0"/>
            <a:chOff x="647263" y="806116"/>
            <a:chExt cx="5355252" cy="0"/>
          </a:xfrm>
        </p:grpSpPr>
        <p:cxnSp>
          <p:nvCxnSpPr>
            <p:cNvPr id="29" name="Connettore diritto 28">
              <a:extLst>
                <a:ext uri="{FF2B5EF4-FFF2-40B4-BE49-F238E27FC236}">
                  <a16:creationId xmlns:a16="http://schemas.microsoft.com/office/drawing/2014/main" id="{61C32AF8-4FBE-063F-A293-C784CE487D32}"/>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8DFFED99-A75B-ECDF-D5DD-65B2853ED38C}"/>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pic>
        <p:nvPicPr>
          <p:cNvPr id="33" name="Immagine 32" descr="Immagine che contiene persona, vestiti, Viso umano, conforto&#10;&#10;Descrizione generata automaticamente">
            <a:extLst>
              <a:ext uri="{FF2B5EF4-FFF2-40B4-BE49-F238E27FC236}">
                <a16:creationId xmlns:a16="http://schemas.microsoft.com/office/drawing/2014/main" id="{8A44EB36-EC22-0874-0634-EDE17619CC42}"/>
              </a:ext>
            </a:extLst>
          </p:cNvPr>
          <p:cNvPicPr>
            <a:picLocks noChangeAspect="1"/>
          </p:cNvPicPr>
          <p:nvPr/>
        </p:nvPicPr>
        <p:blipFill rotWithShape="1">
          <a:blip r:embed="rId2">
            <a:extLst>
              <a:ext uri="{28A0092B-C50C-407E-A947-70E740481C1C}">
                <a14:useLocalDpi xmlns:a14="http://schemas.microsoft.com/office/drawing/2010/main" val="0"/>
              </a:ext>
            </a:extLst>
          </a:blip>
          <a:srcRect l="17047" r="58694" b="-74"/>
          <a:stretch/>
        </p:blipFill>
        <p:spPr>
          <a:xfrm>
            <a:off x="3530601" y="1808780"/>
            <a:ext cx="3327400" cy="6862865"/>
          </a:xfrm>
          <a:prstGeom prst="rect">
            <a:avLst/>
          </a:prstGeom>
        </p:spPr>
      </p:pic>
    </p:spTree>
    <p:extLst>
      <p:ext uri="{BB962C8B-B14F-4D97-AF65-F5344CB8AC3E}">
        <p14:creationId xmlns:p14="http://schemas.microsoft.com/office/powerpoint/2010/main" val="3018143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95C572C-9E04-677B-1319-6E54A714D8A6}"/>
              </a:ext>
            </a:extLst>
          </p:cNvPr>
          <p:cNvSpPr>
            <a:spLocks noGrp="1"/>
          </p:cNvSpPr>
          <p:nvPr>
            <p:ph type="sldNum" sz="quarter" idx="12"/>
          </p:nvPr>
        </p:nvSpPr>
        <p:spPr/>
        <p:txBody>
          <a:bodyPr/>
          <a:lstStyle/>
          <a:p>
            <a:fld id="{5ED02D3F-4CE2-4308-9E73-E32A300A1EED}" type="slidenum">
              <a:rPr lang="it-IT" smtClean="0"/>
              <a:t>13</a:t>
            </a:fld>
            <a:endParaRPr lang="it-IT"/>
          </a:p>
        </p:txBody>
      </p:sp>
      <p:sp>
        <p:nvSpPr>
          <p:cNvPr id="6" name="CasellaDiTesto 5">
            <a:extLst>
              <a:ext uri="{FF2B5EF4-FFF2-40B4-BE49-F238E27FC236}">
                <a16:creationId xmlns:a16="http://schemas.microsoft.com/office/drawing/2014/main" id="{0E0E802C-C4BD-5613-0DB7-53407C36C44A}"/>
              </a:ext>
            </a:extLst>
          </p:cNvPr>
          <p:cNvSpPr txBox="1"/>
          <p:nvPr/>
        </p:nvSpPr>
        <p:spPr>
          <a:xfrm>
            <a:off x="558801" y="1104900"/>
            <a:ext cx="2768600" cy="7683770"/>
          </a:xfrm>
          <a:prstGeom prst="rect">
            <a:avLst/>
          </a:prstGeom>
          <a:noFill/>
        </p:spPr>
        <p:txBody>
          <a:bodyPr wrap="square" rtlCol="0">
            <a:spAutoFit/>
          </a:bodyPr>
          <a:lstStyle/>
          <a:p>
            <a:pPr algn="just">
              <a:lnSpc>
                <a:spcPct val="150000"/>
              </a:lnSpc>
              <a:spcAft>
                <a:spcPts val="600"/>
              </a:spcAft>
            </a:pPr>
            <a:r>
              <a:rPr lang="it-IT" sz="1000" b="1" dirty="0">
                <a:latin typeface="Montserrat" pitchFamily="2" charset="0"/>
                <a:ea typeface="Calibri" panose="020F0502020204030204" pitchFamily="34" charset="0"/>
              </a:rPr>
              <a:t>CONGEDO DI MATERNITÀ E PATERNITÀ </a:t>
            </a:r>
          </a:p>
          <a:p>
            <a:pPr algn="just">
              <a:lnSpc>
                <a:spcPct val="150000"/>
              </a:lnSpc>
              <a:spcAft>
                <a:spcPts val="600"/>
              </a:spcAft>
            </a:pPr>
            <a:r>
              <a:rPr lang="it-IT" sz="1000" dirty="0">
                <a:solidFill>
                  <a:schemeClr val="accent1">
                    <a:lumMod val="75000"/>
                  </a:schemeClr>
                </a:solidFill>
                <a:effectLst/>
                <a:latin typeface="Montserrat" pitchFamily="2" charset="0"/>
                <a:ea typeface="Calibri" panose="020F0502020204030204" pitchFamily="34" charset="0"/>
              </a:rPr>
              <a:t>Madre</a:t>
            </a:r>
          </a:p>
          <a:p>
            <a:pPr algn="just">
              <a:lnSpc>
                <a:spcPct val="150000"/>
              </a:lnSpc>
              <a:spcAft>
                <a:spcPts val="600"/>
              </a:spcAft>
            </a:pPr>
            <a:r>
              <a:rPr lang="it-IT" sz="1000" u="sng" dirty="0">
                <a:latin typeface="Montserrat" pitchFamily="2" charset="0"/>
                <a:ea typeface="Calibri" panose="020F0502020204030204" pitchFamily="34" charset="0"/>
              </a:rPr>
              <a:t>Tempistiche prima del parto</a:t>
            </a:r>
            <a:r>
              <a:rPr lang="it-IT" sz="1000" dirty="0">
                <a:latin typeface="Montserrat" pitchFamily="2" charset="0"/>
                <a:ea typeface="Calibri" panose="020F0502020204030204" pitchFamily="34" charset="0"/>
              </a:rPr>
              <a:t>:  i 2 mesi precedenti la data presunta del parto (salvo flessibilità) e il giorno del parto e i periodi di interdizione anticipata disposti dall’azienda sanitaria locale (per gravidanza a rischio) oppure dalla direzione territoriale del lavoro (per mansioni incompatibili).</a:t>
            </a:r>
          </a:p>
          <a:p>
            <a:pPr algn="just">
              <a:lnSpc>
                <a:spcPct val="150000"/>
              </a:lnSpc>
              <a:spcAft>
                <a:spcPts val="600"/>
              </a:spcAft>
            </a:pPr>
            <a:r>
              <a:rPr lang="it-IT" sz="1000" u="sng" dirty="0">
                <a:effectLst/>
                <a:latin typeface="Montserrat" pitchFamily="2" charset="0"/>
                <a:ea typeface="Calibri" panose="020F0502020204030204" pitchFamily="34" charset="0"/>
              </a:rPr>
              <a:t>Tempistiche dopo il parto</a:t>
            </a:r>
            <a:r>
              <a:rPr lang="it-IT" sz="1000" dirty="0">
                <a:effectLst/>
                <a:latin typeface="Montserrat" pitchFamily="2" charset="0"/>
                <a:ea typeface="Calibri" panose="020F0502020204030204" pitchFamily="34" charset="0"/>
              </a:rPr>
              <a:t>: i 3 mesi successivi al parto (salvo flessibilità) e, in caso di parto avvenuto dopo la data presunta, i giorni compresi tra la data presunta e la data effettiva;</a:t>
            </a:r>
          </a:p>
          <a:p>
            <a:pPr algn="just">
              <a:lnSpc>
                <a:spcPct val="150000"/>
              </a:lnSpc>
              <a:spcAft>
                <a:spcPts val="600"/>
              </a:spcAft>
            </a:pPr>
            <a:r>
              <a:rPr lang="it-IT" sz="1000" dirty="0">
                <a:effectLst/>
                <a:latin typeface="Montserrat" pitchFamily="2" charset="0"/>
                <a:ea typeface="Calibri" panose="020F0502020204030204" pitchFamily="34" charset="0"/>
              </a:rPr>
              <a:t>In caso di parto anticipato rispetto alla data presunta (parto prematuro o precoce), ai tre mesi dopo il parto si aggiungono i giorni non goduti prima del parto, anche qualora la somma dei 3 mesi di post partum e dei giorni compresi tra la data effettiva del parto e la data presunta del parto, superi il limite complessivo di cinque mesi e i periodi di interdizione prorogata disposti dalla direzione territoriale del lavoro (per mansioni incompatibili con il puerperio).</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b="1" dirty="0">
                <a:effectLst/>
                <a:latin typeface="Montserrat" pitchFamily="2" charset="0"/>
                <a:ea typeface="Calibri" panose="020F0502020204030204" pitchFamily="34" charset="0"/>
              </a:rPr>
              <a:t>In caso di parto gemellare, la durat</a:t>
            </a:r>
            <a:r>
              <a:rPr lang="it-IT" sz="1000" b="1" dirty="0">
                <a:latin typeface="Montserrat" pitchFamily="2" charset="0"/>
                <a:ea typeface="Calibri" panose="020F0502020204030204" pitchFamily="34" charset="0"/>
              </a:rPr>
              <a:t>a</a:t>
            </a:r>
            <a:endParaRPr lang="it-IT" sz="1000" b="1" dirty="0">
              <a:effectLst/>
              <a:latin typeface="Montserrat" pitchFamily="2" charset="0"/>
              <a:ea typeface="Calibri" panose="020F0502020204030204" pitchFamily="34" charset="0"/>
            </a:endParaRPr>
          </a:p>
        </p:txBody>
      </p:sp>
      <p:sp>
        <p:nvSpPr>
          <p:cNvPr id="2" name="CasellaDiTesto 1">
            <a:extLst>
              <a:ext uri="{FF2B5EF4-FFF2-40B4-BE49-F238E27FC236}">
                <a16:creationId xmlns:a16="http://schemas.microsoft.com/office/drawing/2014/main" id="{89196811-BD6F-31D5-225A-212A4EDA33A2}"/>
              </a:ext>
            </a:extLst>
          </p:cNvPr>
          <p:cNvSpPr txBox="1"/>
          <p:nvPr/>
        </p:nvSpPr>
        <p:spPr>
          <a:xfrm>
            <a:off x="3540833" y="1104900"/>
            <a:ext cx="2768600" cy="7222105"/>
          </a:xfrm>
          <a:prstGeom prst="rect">
            <a:avLst/>
          </a:prstGeom>
          <a:noFill/>
        </p:spPr>
        <p:txBody>
          <a:bodyPr wrap="square" rtlCol="0">
            <a:spAutoFit/>
          </a:bodyPr>
          <a:lstStyle/>
          <a:p>
            <a:pPr algn="just">
              <a:lnSpc>
                <a:spcPct val="150000"/>
              </a:lnSpc>
              <a:spcAft>
                <a:spcPts val="600"/>
              </a:spcAft>
            </a:pPr>
            <a:r>
              <a:rPr lang="it-IT" sz="1000" b="1" dirty="0">
                <a:effectLst/>
                <a:latin typeface="Montserrat" pitchFamily="2" charset="0"/>
                <a:ea typeface="Calibri" panose="020F0502020204030204" pitchFamily="34" charset="0"/>
              </a:rPr>
              <a:t>del congedo di maternità non varia.</a:t>
            </a:r>
          </a:p>
          <a:p>
            <a:pPr algn="just">
              <a:lnSpc>
                <a:spcPct val="150000"/>
              </a:lnSpc>
              <a:spcAft>
                <a:spcPts val="600"/>
              </a:spcAft>
            </a:pPr>
            <a:r>
              <a:rPr lang="it-IT" sz="1000" dirty="0">
                <a:effectLst/>
                <a:latin typeface="Montserrat" pitchFamily="2" charset="0"/>
                <a:ea typeface="Calibri" panose="020F0502020204030204" pitchFamily="34" charset="0"/>
              </a:rPr>
              <a:t>Con la legge di bilancio 2019 il congedo per le neomamme lavoratrici è cambiato nel senso che è data la scelta alla madre di spostare in avanti il periodo utilizzandolo tutto dopo il parto.  Infatti, chi vorrà (con via libera del medico) potrà rimanere al lavoro fino al nono mese, portandosi “in dote” l’intero periodo di astensione di 5 mesi a dopo il parto. </a:t>
            </a:r>
            <a:endParaRPr lang="it-IT" sz="1000" dirty="0">
              <a:latin typeface="Montserrat" pitchFamily="2" charset="0"/>
              <a:ea typeface="Calibri" panose="020F0502020204030204" pitchFamily="34" charset="0"/>
            </a:endParaRPr>
          </a:p>
          <a:p>
            <a:pPr algn="just">
              <a:lnSpc>
                <a:spcPct val="150000"/>
              </a:lnSpc>
              <a:spcAft>
                <a:spcPts val="600"/>
              </a:spcAft>
            </a:pPr>
            <a:r>
              <a:rPr lang="it-IT" sz="1000" u="sng" dirty="0">
                <a:effectLst/>
                <a:latin typeface="Montserrat" pitchFamily="2" charset="0"/>
                <a:ea typeface="Calibri" panose="020F0502020204030204" pitchFamily="34" charset="0"/>
              </a:rPr>
              <a:t>Note</a:t>
            </a:r>
            <a:r>
              <a:rPr lang="it-IT" sz="1000" dirty="0">
                <a:effectLst/>
                <a:latin typeface="Montserrat" pitchFamily="2" charset="0"/>
                <a:ea typeface="Calibri" panose="020F0502020204030204" pitchFamily="34" charset="0"/>
              </a:rPr>
              <a:t>: in caso di ricovero del neonato in una struttura, pubblica o privata, la madre potrà sospendere anche parzialmente il congedo successivo al parto e riprendere l’attività lavorativa. La madre usufruirà del periodo di congedo residuo a partire dalle dimissioni del bambino. Questo diritto può essere esercitato una sola volta per ogni figlio e solo se le condizioni di salute della madre sono compatibili con la ripresa dell’attività lavorativa (articolo 16 bis, comma 2 del TU) e accertate da attestazione medica.</a:t>
            </a:r>
          </a:p>
          <a:p>
            <a:pPr algn="just">
              <a:lnSpc>
                <a:spcPct val="150000"/>
              </a:lnSpc>
              <a:spcAft>
                <a:spcPts val="600"/>
              </a:spcAft>
            </a:pPr>
            <a:r>
              <a:rPr lang="it-IT" sz="1000" dirty="0">
                <a:latin typeface="Montserrat" pitchFamily="2" charset="0"/>
                <a:ea typeface="Calibri" panose="020F0502020204030204" pitchFamily="34" charset="0"/>
              </a:rPr>
              <a:t>I</a:t>
            </a:r>
            <a:r>
              <a:rPr lang="it-IT" sz="1000" dirty="0">
                <a:effectLst/>
                <a:latin typeface="Montserrat" pitchFamily="2" charset="0"/>
                <a:ea typeface="Calibri" panose="020F0502020204030204" pitchFamily="34" charset="0"/>
              </a:rPr>
              <a:t>n caso di adozione o di affidamento preadottivo nazionale di minore, secondo quanto previsto dalla Legge 4 maggio 1983, n. 184, il congedo di maternità spetta per 5 mesi a partire</a:t>
            </a:r>
          </a:p>
        </p:txBody>
      </p:sp>
      <p:grpSp>
        <p:nvGrpSpPr>
          <p:cNvPr id="18" name="Gruppo 17">
            <a:extLst>
              <a:ext uri="{FF2B5EF4-FFF2-40B4-BE49-F238E27FC236}">
                <a16:creationId xmlns:a16="http://schemas.microsoft.com/office/drawing/2014/main" id="{1FD35D6D-4FF7-51A7-1B76-3F43D572CE38}"/>
              </a:ext>
            </a:extLst>
          </p:cNvPr>
          <p:cNvGrpSpPr/>
          <p:nvPr/>
        </p:nvGrpSpPr>
        <p:grpSpPr>
          <a:xfrm>
            <a:off x="751374" y="806116"/>
            <a:ext cx="5355252" cy="0"/>
            <a:chOff x="647263" y="806116"/>
            <a:chExt cx="5355252" cy="0"/>
          </a:xfrm>
        </p:grpSpPr>
        <p:cxnSp>
          <p:nvCxnSpPr>
            <p:cNvPr id="19" name="Connettore diritto 18">
              <a:extLst>
                <a:ext uri="{FF2B5EF4-FFF2-40B4-BE49-F238E27FC236}">
                  <a16:creationId xmlns:a16="http://schemas.microsoft.com/office/drawing/2014/main" id="{280257F1-DE7A-4AD1-0A85-872E87A0B337}"/>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04C4C1A5-2864-9445-49AA-BB399C293C27}"/>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grpSp>
        <p:nvGrpSpPr>
          <p:cNvPr id="21" name="Gruppo 20">
            <a:extLst>
              <a:ext uri="{FF2B5EF4-FFF2-40B4-BE49-F238E27FC236}">
                <a16:creationId xmlns:a16="http://schemas.microsoft.com/office/drawing/2014/main" id="{F1AEE823-8C77-D2EE-CFAD-BB281BF6AC0F}"/>
              </a:ext>
            </a:extLst>
          </p:cNvPr>
          <p:cNvGrpSpPr/>
          <p:nvPr/>
        </p:nvGrpSpPr>
        <p:grpSpPr>
          <a:xfrm>
            <a:off x="751374" y="9439350"/>
            <a:ext cx="5355252" cy="0"/>
            <a:chOff x="647263" y="806116"/>
            <a:chExt cx="5355252" cy="0"/>
          </a:xfrm>
        </p:grpSpPr>
        <p:cxnSp>
          <p:nvCxnSpPr>
            <p:cNvPr id="22" name="Connettore diritto 21">
              <a:extLst>
                <a:ext uri="{FF2B5EF4-FFF2-40B4-BE49-F238E27FC236}">
                  <a16:creationId xmlns:a16="http://schemas.microsoft.com/office/drawing/2014/main" id="{8A73B6AC-41F5-A9AE-0BF5-F894B9A4D8CC}"/>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B6E46295-9125-571A-5886-0B7BA294EA16}"/>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1782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95C572C-9E04-677B-1319-6E54A714D8A6}"/>
              </a:ext>
            </a:extLst>
          </p:cNvPr>
          <p:cNvSpPr>
            <a:spLocks noGrp="1"/>
          </p:cNvSpPr>
          <p:nvPr>
            <p:ph type="sldNum" sz="quarter" idx="12"/>
          </p:nvPr>
        </p:nvSpPr>
        <p:spPr/>
        <p:txBody>
          <a:bodyPr/>
          <a:lstStyle/>
          <a:p>
            <a:fld id="{5ED02D3F-4CE2-4308-9E73-E32A300A1EED}" type="slidenum">
              <a:rPr lang="it-IT" smtClean="0"/>
              <a:t>14</a:t>
            </a:fld>
            <a:endParaRPr lang="it-IT"/>
          </a:p>
        </p:txBody>
      </p:sp>
      <p:sp>
        <p:nvSpPr>
          <p:cNvPr id="6" name="CasellaDiTesto 5">
            <a:extLst>
              <a:ext uri="{FF2B5EF4-FFF2-40B4-BE49-F238E27FC236}">
                <a16:creationId xmlns:a16="http://schemas.microsoft.com/office/drawing/2014/main" id="{0E0E802C-C4BD-5613-0DB7-53407C36C44A}"/>
              </a:ext>
            </a:extLst>
          </p:cNvPr>
          <p:cNvSpPr txBox="1"/>
          <p:nvPr/>
        </p:nvSpPr>
        <p:spPr>
          <a:xfrm>
            <a:off x="558801" y="1104900"/>
            <a:ext cx="2768600" cy="6529608"/>
          </a:xfrm>
          <a:prstGeom prst="rect">
            <a:avLst/>
          </a:prstGeom>
          <a:noFill/>
        </p:spPr>
        <p:txBody>
          <a:bodyPr wrap="square" rtlCol="0">
            <a:spAutoFit/>
          </a:bodyPr>
          <a:lstStyle/>
          <a:p>
            <a:pPr algn="just">
              <a:lnSpc>
                <a:spcPct val="150000"/>
              </a:lnSpc>
              <a:spcAft>
                <a:spcPts val="600"/>
              </a:spcAft>
            </a:pPr>
            <a:r>
              <a:rPr lang="it-IT" sz="1000" dirty="0">
                <a:effectLst/>
                <a:latin typeface="Montserrat" pitchFamily="2" charset="0"/>
                <a:ea typeface="Calibri" panose="020F0502020204030204" pitchFamily="34" charset="0"/>
              </a:rPr>
              <a:t>dall’ingresso in famiglia del minore adottato o affidato.</a:t>
            </a:r>
          </a:p>
          <a:p>
            <a:pPr algn="just">
              <a:lnSpc>
                <a:spcPct val="150000"/>
              </a:lnSpc>
              <a:spcAft>
                <a:spcPts val="600"/>
              </a:spcAft>
            </a:pPr>
            <a:r>
              <a:rPr lang="it-IT" sz="1000" dirty="0">
                <a:effectLst/>
                <a:latin typeface="Montserrat" pitchFamily="2" charset="0"/>
                <a:ea typeface="Calibri" panose="020F0502020204030204" pitchFamily="34" charset="0"/>
              </a:rPr>
              <a:t>In caso di adozioni o gli affidamenti preadottivi internazionali, il congedo spetta per 5 mesi a partire dall’ingresso in Italia del minore adottato o affidato. Il periodo di congedo può essere fruito anche parzialmente prima dell’ingresso in Italia del minore. Il congedo può essere fruito anche parzialmente o in modalità frazionata, ma non oltre i 5 mesi dall’ingresso in famiglia o in Italia del minore.</a:t>
            </a:r>
          </a:p>
          <a:p>
            <a:pPr algn="just">
              <a:lnSpc>
                <a:spcPct val="150000"/>
              </a:lnSpc>
              <a:spcAft>
                <a:spcPts val="600"/>
              </a:spcAft>
            </a:pPr>
            <a:r>
              <a:rPr lang="it-IT" sz="1000" dirty="0">
                <a:effectLst/>
                <a:latin typeface="Montserrat" pitchFamily="2" charset="0"/>
                <a:ea typeface="Calibri" panose="020F0502020204030204" pitchFamily="34" charset="0"/>
              </a:rPr>
              <a:t>In caso di affidamento non preadottivo, il congedo spetta alle lavoratrici e ai lavoratori per 3 mesi, da fruire, anche frazionatamente, entro i cinque mesi successivi all’affidamento del minore.</a:t>
            </a:r>
          </a:p>
          <a:p>
            <a:pPr algn="just">
              <a:lnSpc>
                <a:spcPct val="150000"/>
              </a:lnSpc>
              <a:spcAft>
                <a:spcPts val="600"/>
              </a:spcAft>
            </a:pPr>
            <a:r>
              <a:rPr lang="it-IT" sz="1000" b="1" dirty="0">
                <a:latin typeface="Montserrat" pitchFamily="2" charset="0"/>
                <a:ea typeface="Calibri" panose="020F0502020204030204" pitchFamily="34" charset="0"/>
              </a:rPr>
              <a:t>I</a:t>
            </a:r>
            <a:r>
              <a:rPr lang="it-IT" sz="1000" b="1" dirty="0">
                <a:effectLst/>
                <a:latin typeface="Montserrat" pitchFamily="2" charset="0"/>
                <a:ea typeface="Calibri" panose="020F0502020204030204" pitchFamily="34" charset="0"/>
              </a:rPr>
              <a:t>n caso di interruzione di gravidanza dopo 180 </a:t>
            </a:r>
            <a:r>
              <a:rPr lang="it-IT" sz="1000" dirty="0">
                <a:effectLst/>
                <a:latin typeface="Montserrat" pitchFamily="2" charset="0"/>
                <a:ea typeface="Calibri" panose="020F0502020204030204" pitchFamily="34" charset="0"/>
              </a:rPr>
              <a:t>giorni dall’inizio della gestazione o di decesso del bambino alla nascita o durante il congedo di maternità, la lavoratrice può astenersi dal lavoro per l’intero periodo di congedo di maternità, tranne se rinuncia alla facoltà di fruire del congedo di maternità. </a:t>
            </a:r>
          </a:p>
        </p:txBody>
      </p:sp>
      <p:sp>
        <p:nvSpPr>
          <p:cNvPr id="2" name="CasellaDiTesto 1">
            <a:extLst>
              <a:ext uri="{FF2B5EF4-FFF2-40B4-BE49-F238E27FC236}">
                <a16:creationId xmlns:a16="http://schemas.microsoft.com/office/drawing/2014/main" id="{89196811-BD6F-31D5-225A-212A4EDA33A2}"/>
              </a:ext>
            </a:extLst>
          </p:cNvPr>
          <p:cNvSpPr txBox="1"/>
          <p:nvPr/>
        </p:nvSpPr>
        <p:spPr>
          <a:xfrm>
            <a:off x="3540833" y="1104900"/>
            <a:ext cx="2768600" cy="6606552"/>
          </a:xfrm>
          <a:prstGeom prst="rect">
            <a:avLst/>
          </a:prstGeom>
          <a:noFill/>
        </p:spPr>
        <p:txBody>
          <a:bodyPr wrap="square" rtlCol="0">
            <a:spAutoFit/>
          </a:bodyPr>
          <a:lstStyle/>
          <a:p>
            <a:pPr algn="just">
              <a:lnSpc>
                <a:spcPct val="150000"/>
              </a:lnSpc>
              <a:spcAft>
                <a:spcPts val="600"/>
              </a:spcAft>
            </a:pPr>
            <a:r>
              <a:rPr lang="it-IT" sz="1000" dirty="0">
                <a:solidFill>
                  <a:schemeClr val="accent1">
                    <a:lumMod val="75000"/>
                  </a:schemeClr>
                </a:solidFill>
                <a:latin typeface="Montserrat" pitchFamily="2" charset="0"/>
              </a:rPr>
              <a:t>Padre</a:t>
            </a:r>
          </a:p>
          <a:p>
            <a:pPr algn="just">
              <a:lnSpc>
                <a:spcPct val="150000"/>
              </a:lnSpc>
              <a:spcAft>
                <a:spcPts val="600"/>
              </a:spcAft>
            </a:pPr>
            <a:r>
              <a:rPr lang="it-IT" sz="1000" dirty="0">
                <a:effectLst/>
                <a:latin typeface="Montserrat" pitchFamily="2" charset="0"/>
                <a:ea typeface="Calibri" panose="020F0502020204030204" pitchFamily="34" charset="0"/>
              </a:rPr>
              <a:t>Il nuovo art. 27-bis del D. Lgs. n. 151/2001 riconosce al padre lavoratore dipendente la possibilità di fruire di</a:t>
            </a:r>
            <a:r>
              <a:rPr lang="it-IT" sz="1000" b="1" dirty="0">
                <a:effectLst/>
                <a:latin typeface="Montserrat" pitchFamily="2" charset="0"/>
                <a:ea typeface="Calibri" panose="020F0502020204030204" pitchFamily="34" charset="0"/>
              </a:rPr>
              <a:t> 10 giorni lavorativi </a:t>
            </a:r>
            <a:r>
              <a:rPr lang="it-IT" sz="1000" dirty="0">
                <a:effectLst/>
                <a:latin typeface="Montserrat" pitchFamily="2" charset="0"/>
                <a:ea typeface="Calibri" panose="020F0502020204030204" pitchFamily="34" charset="0"/>
              </a:rPr>
              <a:t>di congedo di paternità obbligatorio, non frazionabile ad ore, a partire dai </a:t>
            </a:r>
            <a:r>
              <a:rPr lang="it-IT" sz="1000" b="1" dirty="0">
                <a:effectLst/>
                <a:latin typeface="Montserrat" pitchFamily="2" charset="0"/>
                <a:ea typeface="Calibri" panose="020F0502020204030204" pitchFamily="34" charset="0"/>
              </a:rPr>
              <a:t>2 mesi prima </a:t>
            </a:r>
            <a:r>
              <a:rPr lang="it-IT" sz="1000" dirty="0">
                <a:effectLst/>
                <a:latin typeface="Montserrat" pitchFamily="2" charset="0"/>
                <a:ea typeface="Calibri" panose="020F0502020204030204" pitchFamily="34" charset="0"/>
              </a:rPr>
              <a:t>della data presunta del parto ed entro i </a:t>
            </a:r>
            <a:r>
              <a:rPr lang="it-IT" sz="1000" b="1" dirty="0">
                <a:effectLst/>
                <a:latin typeface="Montserrat" pitchFamily="2" charset="0"/>
                <a:ea typeface="Calibri" panose="020F0502020204030204" pitchFamily="34" charset="0"/>
              </a:rPr>
              <a:t>5 mesi successivi </a:t>
            </a:r>
            <a:r>
              <a:rPr lang="it-IT" sz="1000" dirty="0">
                <a:effectLst/>
                <a:latin typeface="Montserrat" pitchFamily="2" charset="0"/>
                <a:ea typeface="Calibri" panose="020F0502020204030204" pitchFamily="34" charset="0"/>
              </a:rPr>
              <a:t>alla data del parto.</a:t>
            </a:r>
          </a:p>
          <a:p>
            <a:pPr algn="just">
              <a:lnSpc>
                <a:spcPct val="150000"/>
              </a:lnSpc>
              <a:spcAft>
                <a:spcPts val="600"/>
              </a:spcAft>
            </a:pPr>
            <a:r>
              <a:rPr lang="it-IT" sz="1000" dirty="0">
                <a:effectLst/>
                <a:latin typeface="Montserrat" pitchFamily="2" charset="0"/>
                <a:ea typeface="Calibri" panose="020F0502020204030204" pitchFamily="34" charset="0"/>
              </a:rPr>
              <a:t>In caso di </a:t>
            </a:r>
            <a:r>
              <a:rPr lang="it-IT" sz="1000" b="1" dirty="0">
                <a:effectLst/>
                <a:latin typeface="Montserrat" pitchFamily="2" charset="0"/>
                <a:ea typeface="Calibri" panose="020F0502020204030204" pitchFamily="34" charset="0"/>
              </a:rPr>
              <a:t>parto plurimo </a:t>
            </a:r>
            <a:r>
              <a:rPr lang="it-IT" sz="1000" dirty="0">
                <a:effectLst/>
                <a:latin typeface="Montserrat" pitchFamily="2" charset="0"/>
                <a:ea typeface="Calibri" panose="020F0502020204030204" pitchFamily="34" charset="0"/>
              </a:rPr>
              <a:t>la durata del congedo è aumentata a 20 giorni lavorativi.</a:t>
            </a:r>
          </a:p>
          <a:p>
            <a:pPr algn="just">
              <a:lnSpc>
                <a:spcPct val="150000"/>
              </a:lnSpc>
              <a:spcAft>
                <a:spcPts val="600"/>
              </a:spcAft>
            </a:pPr>
            <a:r>
              <a:rPr lang="it-IT" sz="1000" dirty="0">
                <a:effectLst/>
                <a:latin typeface="Montserrat" pitchFamily="2" charset="0"/>
                <a:ea typeface="Calibri" panose="020F0502020204030204" pitchFamily="34" charset="0"/>
              </a:rPr>
              <a:t>Il congedo di paternità obbligatorio spetta anche ai </a:t>
            </a:r>
            <a:r>
              <a:rPr lang="it-IT" sz="1000" b="1" dirty="0">
                <a:effectLst/>
                <a:latin typeface="Montserrat" pitchFamily="2" charset="0"/>
                <a:ea typeface="Calibri" panose="020F0502020204030204" pitchFamily="34" charset="0"/>
              </a:rPr>
              <a:t>genitori adottivi o affidatari</a:t>
            </a:r>
            <a:r>
              <a:rPr lang="it-IT" sz="1000" dirty="0">
                <a:effectLst/>
                <a:latin typeface="Montserrat" pitchFamily="2" charset="0"/>
                <a:ea typeface="Calibri" panose="020F0502020204030204" pitchFamily="34" charset="0"/>
              </a:rPr>
              <a:t>.</a:t>
            </a:r>
          </a:p>
          <a:p>
            <a:pPr algn="just">
              <a:lnSpc>
                <a:spcPct val="150000"/>
              </a:lnSpc>
              <a:spcAft>
                <a:spcPts val="600"/>
              </a:spcAft>
            </a:pPr>
            <a:r>
              <a:rPr lang="it-IT" sz="1000" b="1" u="sng" dirty="0">
                <a:effectLst/>
                <a:latin typeface="Montserrat" pitchFamily="2" charset="0"/>
                <a:ea typeface="Calibri" panose="020F0502020204030204" pitchFamily="34" charset="0"/>
              </a:rPr>
              <a:t>Congedo di paternità alternativo</a:t>
            </a:r>
            <a:r>
              <a:rPr lang="it-IT" sz="1000" dirty="0">
                <a:effectLst/>
                <a:latin typeface="Montserrat" pitchFamily="2" charset="0"/>
                <a:ea typeface="Calibri" panose="020F0502020204030204" pitchFamily="34" charset="0"/>
              </a:rPr>
              <a:t>: il padre lavoratore ha diritto di astenersi dal lavoro, in alternativa della madre, per tutta la durata del congedo di maternità o per la parte residua che sarebbe spettata alla lavoratrice, in caso di:</a:t>
            </a:r>
          </a:p>
          <a:p>
            <a:pPr marL="171450" indent="-171450" algn="just">
              <a:lnSpc>
                <a:spcPct val="150000"/>
              </a:lnSpc>
              <a:spcAft>
                <a:spcPts val="600"/>
              </a:spcAft>
              <a:buFont typeface="Arial" panose="020B0604020202020204" pitchFamily="34" charset="0"/>
              <a:buChar char="•"/>
            </a:pPr>
            <a:r>
              <a:rPr lang="it-IT" sz="1000" dirty="0">
                <a:effectLst/>
                <a:latin typeface="Montserrat" pitchFamily="2" charset="0"/>
                <a:ea typeface="Calibri" panose="020F0502020204030204" pitchFamily="34" charset="0"/>
              </a:rPr>
              <a:t>morte o di grave infermità della madre; </a:t>
            </a:r>
          </a:p>
          <a:p>
            <a:pPr marL="171450" indent="-171450" algn="just">
              <a:lnSpc>
                <a:spcPct val="150000"/>
              </a:lnSpc>
              <a:spcAft>
                <a:spcPts val="600"/>
              </a:spcAft>
              <a:buFont typeface="Arial" panose="020B0604020202020204" pitchFamily="34" charset="0"/>
              <a:buChar char="•"/>
            </a:pPr>
            <a:r>
              <a:rPr lang="it-IT" sz="1000" dirty="0">
                <a:effectLst/>
                <a:latin typeface="Montserrat" pitchFamily="2" charset="0"/>
                <a:ea typeface="Calibri" panose="020F0502020204030204" pitchFamily="34" charset="0"/>
              </a:rPr>
              <a:t>abbandono del figlio da parte della madre;</a:t>
            </a:r>
          </a:p>
          <a:p>
            <a:pPr marL="171450" indent="-171450" algn="just">
              <a:lnSpc>
                <a:spcPct val="150000"/>
              </a:lnSpc>
              <a:spcAft>
                <a:spcPts val="600"/>
              </a:spcAft>
              <a:buFont typeface="Arial" panose="020B0604020202020204" pitchFamily="34" charset="0"/>
              <a:buChar char="•"/>
            </a:pPr>
            <a:r>
              <a:rPr lang="it-IT" sz="1000" dirty="0">
                <a:effectLst/>
                <a:latin typeface="Montserrat" pitchFamily="2" charset="0"/>
                <a:ea typeface="Calibri" panose="020F0502020204030204" pitchFamily="34" charset="0"/>
              </a:rPr>
              <a:t>affidamento esclusivo </a:t>
            </a:r>
            <a:r>
              <a:rPr lang="it-IT" sz="1000">
                <a:effectLst/>
                <a:latin typeface="Montserrat" pitchFamily="2" charset="0"/>
                <a:ea typeface="Calibri" panose="020F0502020204030204" pitchFamily="34" charset="0"/>
              </a:rPr>
              <a:t>del bambino</a:t>
            </a:r>
            <a:r>
              <a:rPr lang="it-IT" sz="1000">
                <a:latin typeface="Montserrat" pitchFamily="2" charset="0"/>
                <a:ea typeface="Calibri" panose="020F0502020204030204" pitchFamily="34" charset="0"/>
              </a:rPr>
              <a:t>.</a:t>
            </a:r>
            <a:endParaRPr lang="it-IT" sz="1000" dirty="0">
              <a:effectLst/>
              <a:latin typeface="Montserrat" pitchFamily="2" charset="0"/>
              <a:ea typeface="Calibri" panose="020F0502020204030204" pitchFamily="34" charset="0"/>
            </a:endParaRPr>
          </a:p>
        </p:txBody>
      </p:sp>
      <p:grpSp>
        <p:nvGrpSpPr>
          <p:cNvPr id="17" name="Gruppo 16">
            <a:extLst>
              <a:ext uri="{FF2B5EF4-FFF2-40B4-BE49-F238E27FC236}">
                <a16:creationId xmlns:a16="http://schemas.microsoft.com/office/drawing/2014/main" id="{F218CC31-5B5A-0347-CF6C-CEB4C1A4248B}"/>
              </a:ext>
            </a:extLst>
          </p:cNvPr>
          <p:cNvGrpSpPr/>
          <p:nvPr/>
        </p:nvGrpSpPr>
        <p:grpSpPr>
          <a:xfrm>
            <a:off x="751374" y="806116"/>
            <a:ext cx="5355252" cy="0"/>
            <a:chOff x="647263" y="806116"/>
            <a:chExt cx="5355252" cy="0"/>
          </a:xfrm>
        </p:grpSpPr>
        <p:cxnSp>
          <p:nvCxnSpPr>
            <p:cNvPr id="18" name="Connettore diritto 17">
              <a:extLst>
                <a:ext uri="{FF2B5EF4-FFF2-40B4-BE49-F238E27FC236}">
                  <a16:creationId xmlns:a16="http://schemas.microsoft.com/office/drawing/2014/main" id="{88C83246-AD9D-0984-37E1-AB7B0D574AD9}"/>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D5619821-8F8B-203A-6DE6-D148E143A887}"/>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grpSp>
        <p:nvGrpSpPr>
          <p:cNvPr id="20" name="Gruppo 19">
            <a:extLst>
              <a:ext uri="{FF2B5EF4-FFF2-40B4-BE49-F238E27FC236}">
                <a16:creationId xmlns:a16="http://schemas.microsoft.com/office/drawing/2014/main" id="{971608AF-DA52-9576-D484-D0CF3D863ADC}"/>
              </a:ext>
            </a:extLst>
          </p:cNvPr>
          <p:cNvGrpSpPr/>
          <p:nvPr/>
        </p:nvGrpSpPr>
        <p:grpSpPr>
          <a:xfrm>
            <a:off x="751374" y="9439350"/>
            <a:ext cx="5355252" cy="0"/>
            <a:chOff x="647263" y="806116"/>
            <a:chExt cx="5355252" cy="0"/>
          </a:xfrm>
        </p:grpSpPr>
        <p:cxnSp>
          <p:nvCxnSpPr>
            <p:cNvPr id="21" name="Connettore diritto 20">
              <a:extLst>
                <a:ext uri="{FF2B5EF4-FFF2-40B4-BE49-F238E27FC236}">
                  <a16:creationId xmlns:a16="http://schemas.microsoft.com/office/drawing/2014/main" id="{925D0B91-BB31-544F-CE52-BF5D172B8CC7}"/>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D98A9A50-F9C9-6B6A-96FD-4766C00AA8DD}"/>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204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object 2">
            <a:extLst>
              <a:ext uri="{FF2B5EF4-FFF2-40B4-BE49-F238E27FC236}">
                <a16:creationId xmlns:a16="http://schemas.microsoft.com/office/drawing/2014/main" id="{7A5B0634-C774-7512-7016-EDA5EACAC3A2}"/>
              </a:ext>
            </a:extLst>
          </p:cNvPr>
          <p:cNvPicPr/>
          <p:nvPr/>
        </p:nvPicPr>
        <p:blipFill rotWithShape="1">
          <a:blip r:embed="rId2" cstate="print"/>
          <a:srcRect l="2812" r="15597"/>
          <a:stretch/>
        </p:blipFill>
        <p:spPr>
          <a:xfrm>
            <a:off x="3540832" y="1104900"/>
            <a:ext cx="3317167" cy="5091184"/>
          </a:xfrm>
          <a:prstGeom prst="rect">
            <a:avLst/>
          </a:prstGeom>
        </p:spPr>
      </p:pic>
      <p:sp>
        <p:nvSpPr>
          <p:cNvPr id="4" name="Segnaposto numero diapositiva 3">
            <a:extLst>
              <a:ext uri="{FF2B5EF4-FFF2-40B4-BE49-F238E27FC236}">
                <a16:creationId xmlns:a16="http://schemas.microsoft.com/office/drawing/2014/main" id="{895C572C-9E04-677B-1319-6E54A714D8A6}"/>
              </a:ext>
            </a:extLst>
          </p:cNvPr>
          <p:cNvSpPr>
            <a:spLocks noGrp="1"/>
          </p:cNvSpPr>
          <p:nvPr>
            <p:ph type="sldNum" sz="quarter" idx="12"/>
          </p:nvPr>
        </p:nvSpPr>
        <p:spPr/>
        <p:txBody>
          <a:bodyPr/>
          <a:lstStyle/>
          <a:p>
            <a:fld id="{5ED02D3F-4CE2-4308-9E73-E32A300A1EED}" type="slidenum">
              <a:rPr lang="it-IT" smtClean="0"/>
              <a:t>2</a:t>
            </a:fld>
            <a:endParaRPr lang="it-IT"/>
          </a:p>
        </p:txBody>
      </p:sp>
      <p:sp>
        <p:nvSpPr>
          <p:cNvPr id="6" name="CasellaDiTesto 5">
            <a:extLst>
              <a:ext uri="{FF2B5EF4-FFF2-40B4-BE49-F238E27FC236}">
                <a16:creationId xmlns:a16="http://schemas.microsoft.com/office/drawing/2014/main" id="{0E0E802C-C4BD-5613-0DB7-53407C36C44A}"/>
              </a:ext>
            </a:extLst>
          </p:cNvPr>
          <p:cNvSpPr txBox="1"/>
          <p:nvPr/>
        </p:nvSpPr>
        <p:spPr>
          <a:xfrm>
            <a:off x="558801" y="1104900"/>
            <a:ext cx="2768600" cy="7914603"/>
          </a:xfrm>
          <a:prstGeom prst="rect">
            <a:avLst/>
          </a:prstGeom>
          <a:noFill/>
        </p:spPr>
        <p:txBody>
          <a:bodyPr wrap="square" rtlCol="0">
            <a:spAutoFit/>
          </a:bodyPr>
          <a:lstStyle/>
          <a:p>
            <a:pPr algn="just">
              <a:lnSpc>
                <a:spcPct val="150000"/>
              </a:lnSpc>
            </a:pPr>
            <a:r>
              <a:rPr lang="it-IT" sz="1000" dirty="0">
                <a:latin typeface="Montserrat" pitchFamily="2" charset="0"/>
                <a:ea typeface="Calibri" panose="020F0502020204030204" pitchFamily="34" charset="0"/>
              </a:rPr>
              <a:t>Autostazione </a:t>
            </a:r>
            <a:r>
              <a:rPr lang="it-IT" sz="1000">
                <a:latin typeface="Montserrat" pitchFamily="2" charset="0"/>
                <a:ea typeface="Calibri" panose="020F0502020204030204" pitchFamily="34" charset="0"/>
              </a:rPr>
              <a:t>di Bologna S</a:t>
            </a:r>
            <a:r>
              <a:rPr lang="it-IT" sz="1000" dirty="0">
                <a:latin typeface="Montserrat" pitchFamily="2" charset="0"/>
                <a:ea typeface="Calibri" panose="020F0502020204030204" pitchFamily="34" charset="0"/>
              </a:rPr>
              <a:t>.r.l. </a:t>
            </a:r>
            <a:r>
              <a:rPr lang="it-IT" sz="1000" dirty="0">
                <a:effectLst/>
                <a:latin typeface="Montserrat" pitchFamily="2" charset="0"/>
                <a:ea typeface="Calibri" panose="020F0502020204030204" pitchFamily="34" charset="0"/>
              </a:rPr>
              <a:t>(di seguito “</a:t>
            </a:r>
            <a:r>
              <a:rPr lang="it-IT" sz="1000" dirty="0">
                <a:latin typeface="Montserrat" pitchFamily="2" charset="0"/>
                <a:ea typeface="Calibri" panose="020F0502020204030204" pitchFamily="34" charset="0"/>
              </a:rPr>
              <a:t>Società</a:t>
            </a:r>
            <a:r>
              <a:rPr lang="it-IT" sz="1000" dirty="0">
                <a:effectLst/>
                <a:latin typeface="Montserrat" pitchFamily="2" charset="0"/>
                <a:ea typeface="Calibri" panose="020F0502020204030204" pitchFamily="34" charset="0"/>
              </a:rPr>
              <a:t>”), da sempre proiettata verso un accrescimento dell’innovazione e un miglioramento della sua resilienza, sostenibilità e reputazione, aderisce a nuovi </a:t>
            </a:r>
            <a:r>
              <a:rPr lang="it-IT" sz="1000" i="1" dirty="0">
                <a:effectLst/>
                <a:latin typeface="Montserrat" pitchFamily="2" charset="0"/>
                <a:ea typeface="Calibri" panose="020F0502020204030204" pitchFamily="34" charset="0"/>
              </a:rPr>
              <a:t>standard</a:t>
            </a:r>
            <a:r>
              <a:rPr lang="it-IT" sz="1000" dirty="0">
                <a:effectLst/>
                <a:latin typeface="Montserrat" pitchFamily="2" charset="0"/>
                <a:ea typeface="Calibri" panose="020F0502020204030204" pitchFamily="34" charset="0"/>
              </a:rPr>
              <a:t> dei modelli di impresa, in grado di valorizzare un ambiente di lavoro sicuro e le differenze, di qualsiasi natura, del suo personale, a partire dalle scelte gestionali basate sulla centralità e dignità della persona.</a:t>
            </a:r>
          </a:p>
          <a:p>
            <a:pPr algn="just">
              <a:lnSpc>
                <a:spcPct val="150000"/>
              </a:lnSpc>
            </a:pPr>
            <a:endParaRPr lang="it-IT" sz="1000" dirty="0">
              <a:effectLst/>
              <a:latin typeface="Montserrat" pitchFamily="2" charset="0"/>
              <a:ea typeface="Times New Roman" panose="02020603050405020304" pitchFamily="18" charset="0"/>
            </a:endParaRPr>
          </a:p>
          <a:p>
            <a:pPr algn="just">
              <a:lnSpc>
                <a:spcPct val="150000"/>
              </a:lnSpc>
            </a:pPr>
            <a:r>
              <a:rPr lang="it-IT" sz="1000" dirty="0">
                <a:effectLst/>
                <a:latin typeface="Montserrat" pitchFamily="2" charset="0"/>
                <a:ea typeface="Calibri" panose="020F0502020204030204" pitchFamily="34" charset="0"/>
              </a:rPr>
              <a:t>In tale ottica, </a:t>
            </a:r>
            <a:r>
              <a:rPr lang="it-IT" sz="1000" dirty="0">
                <a:latin typeface="Montserrat" pitchFamily="2" charset="0"/>
                <a:ea typeface="Calibri" panose="020F0502020204030204" pitchFamily="34" charset="0"/>
              </a:rPr>
              <a:t>la Società</a:t>
            </a:r>
            <a:r>
              <a:rPr lang="it-IT" sz="1000" dirty="0">
                <a:effectLst/>
                <a:latin typeface="Montserrat" pitchFamily="2" charset="0"/>
                <a:ea typeface="Calibri" panose="020F0502020204030204" pitchFamily="34" charset="0"/>
              </a:rPr>
              <a:t> ha adottato e attua politiche volte al consolidamento delle pari opportunità e della parità di genere e ha iniziato anche un percorso di certificazione, nel rispetto di quanto previsto dallo standard di riferimento UNI/</a:t>
            </a:r>
            <a:r>
              <a:rPr lang="it-IT" sz="1000" dirty="0" err="1">
                <a:effectLst/>
                <a:latin typeface="Montserrat" pitchFamily="2" charset="0"/>
                <a:ea typeface="Calibri" panose="020F0502020204030204" pitchFamily="34" charset="0"/>
              </a:rPr>
              <a:t>PdR</a:t>
            </a:r>
            <a:r>
              <a:rPr lang="it-IT" sz="1000" dirty="0">
                <a:effectLst/>
                <a:latin typeface="Montserrat" pitchFamily="2" charset="0"/>
                <a:ea typeface="Calibri" panose="020F0502020204030204" pitchFamily="34" charset="0"/>
              </a:rPr>
              <a:t> 125:2022.</a:t>
            </a:r>
          </a:p>
          <a:p>
            <a:pPr algn="just">
              <a:lnSpc>
                <a:spcPct val="150000"/>
              </a:lnSpc>
            </a:pPr>
            <a:endParaRPr lang="it-IT" sz="1000" dirty="0">
              <a:effectLst/>
              <a:latin typeface="Montserrat" pitchFamily="2" charset="0"/>
              <a:ea typeface="Times New Roman" panose="02020603050405020304" pitchFamily="18" charset="0"/>
            </a:endParaRPr>
          </a:p>
          <a:p>
            <a:pPr algn="just">
              <a:lnSpc>
                <a:spcPct val="150000"/>
              </a:lnSpc>
            </a:pPr>
            <a:r>
              <a:rPr lang="it-IT" sz="1000" dirty="0">
                <a:effectLst/>
                <a:latin typeface="Montserrat" pitchFamily="2" charset="0"/>
                <a:ea typeface="Calibri" panose="020F0502020204030204" pitchFamily="34" charset="0"/>
              </a:rPr>
              <a:t>Con questa informativa vogliamo fornirti le nozioni fondamentali sui principi e i valori delle nostre Politiche, al fine di poterti garantire una visione d’insieme, a 360 gradi, del nostro impegno.</a:t>
            </a:r>
          </a:p>
          <a:p>
            <a:pPr algn="just">
              <a:lnSpc>
                <a:spcPct val="150000"/>
              </a:lnSpc>
            </a:pPr>
            <a:endParaRPr lang="it-IT" sz="1000" dirty="0">
              <a:effectLst/>
              <a:latin typeface="Montserrat" pitchFamily="2" charset="0"/>
              <a:ea typeface="Times New Roman" panose="02020603050405020304"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rPr>
              <a:t>Seguiranno specifici momenti formativi su questi temi e, più in generale, sui «</a:t>
            </a:r>
            <a:r>
              <a:rPr kumimoji="0" lang="it-IT" sz="1000" b="0" i="1" u="none" strike="noStrike" kern="1200" cap="none" spc="0" normalizeH="0" baseline="0" noProof="0" dirty="0" err="1">
                <a:ln>
                  <a:noFill/>
                </a:ln>
                <a:solidFill>
                  <a:prstClr val="black"/>
                </a:solidFill>
                <a:effectLst/>
                <a:uLnTx/>
                <a:uFillTx/>
                <a:latin typeface="Montserrat" pitchFamily="2" charset="0"/>
                <a:ea typeface="Calibri" panose="020F0502020204030204" pitchFamily="34" charset="0"/>
                <a:cs typeface="+mn-cs"/>
              </a:rPr>
              <a:t>Bias</a:t>
            </a:r>
            <a:r>
              <a:rPr kumimoji="0" lang="it-IT" sz="1000" b="0" i="0"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rPr>
              <a:t>» di genere e sul linguaggio inclusivo, per imparare a comprendere e riconoscere gli stereotipi e i pregiudizi cui tutti e tutte, a volte, siamo soggetti, in modo inconsapevole.</a:t>
            </a:r>
            <a:endParaRPr kumimoji="0" lang="it-IT" sz="1000" b="0" i="0" u="none" strike="noStrike" kern="1200" cap="none" spc="0" normalizeH="0" baseline="0" noProof="0" dirty="0">
              <a:ln>
                <a:noFill/>
              </a:ln>
              <a:solidFill>
                <a:prstClr val="black"/>
              </a:solidFill>
              <a:effectLst/>
              <a:uLnTx/>
              <a:uFillTx/>
              <a:latin typeface="Montserrat" pitchFamily="2" charset="0"/>
              <a:ea typeface="+mn-ea"/>
              <a:cs typeface="+mn-cs"/>
            </a:endParaRPr>
          </a:p>
        </p:txBody>
      </p:sp>
      <p:sp>
        <p:nvSpPr>
          <p:cNvPr id="8" name="CasellaDiTesto 7">
            <a:extLst>
              <a:ext uri="{FF2B5EF4-FFF2-40B4-BE49-F238E27FC236}">
                <a16:creationId xmlns:a16="http://schemas.microsoft.com/office/drawing/2014/main" id="{69676C8A-F1D2-4B52-899D-C0394B9BDCA0}"/>
              </a:ext>
            </a:extLst>
          </p:cNvPr>
          <p:cNvSpPr txBox="1"/>
          <p:nvPr/>
        </p:nvSpPr>
        <p:spPr>
          <a:xfrm>
            <a:off x="3540833" y="6414046"/>
            <a:ext cx="2768600" cy="1220462"/>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Montserrat" pitchFamily="2" charset="0"/>
                <a:ea typeface="Times New Roman" panose="02020603050405020304" pitchFamily="18" charset="0"/>
                <a:cs typeface="+mn-cs"/>
              </a:rPr>
              <a:t>Pertanto, </a:t>
            </a:r>
            <a:r>
              <a:rPr kumimoji="0" lang="it-IT" sz="1000" b="1" i="0" u="none" strike="noStrike" kern="1200" cap="none" spc="0" normalizeH="0" baseline="0" noProof="0" dirty="0">
                <a:ln>
                  <a:noFill/>
                </a:ln>
                <a:solidFill>
                  <a:prstClr val="black"/>
                </a:solidFill>
                <a:effectLst/>
                <a:uLnTx/>
                <a:uFillTx/>
                <a:latin typeface="Montserrat" pitchFamily="2" charset="0"/>
                <a:ea typeface="Times New Roman" panose="02020603050405020304" pitchFamily="18" charset="0"/>
                <a:cs typeface="+mn-cs"/>
              </a:rPr>
              <a:t>ti chiediamo di </a:t>
            </a:r>
            <a:r>
              <a:rPr kumimoji="0" lang="it-IT" sz="1000" b="1" i="0" u="sng" strike="noStrike" kern="1200" cap="none" spc="0" normalizeH="0" baseline="0" noProof="0" dirty="0">
                <a:ln>
                  <a:noFill/>
                </a:ln>
                <a:solidFill>
                  <a:prstClr val="black"/>
                </a:solidFill>
                <a:effectLst/>
                <a:uLnTx/>
                <a:uFillTx/>
                <a:latin typeface="Montserrat" pitchFamily="2" charset="0"/>
                <a:ea typeface="Times New Roman" panose="02020603050405020304" pitchFamily="18" charset="0"/>
                <a:cs typeface="+mn-cs"/>
              </a:rPr>
              <a:t>prendere attenta visione</a:t>
            </a:r>
            <a:r>
              <a:rPr kumimoji="0" lang="it-IT" sz="1000" b="1" i="0" u="none" strike="noStrike" kern="1200" cap="none" spc="0" normalizeH="0" baseline="0" noProof="0" dirty="0">
                <a:ln>
                  <a:noFill/>
                </a:ln>
                <a:solidFill>
                  <a:prstClr val="black"/>
                </a:solidFill>
                <a:effectLst/>
                <a:uLnTx/>
                <a:uFillTx/>
                <a:latin typeface="Montserrat" pitchFamily="2" charset="0"/>
                <a:ea typeface="Times New Roman" panose="02020603050405020304" pitchFamily="18" charset="0"/>
                <a:cs typeface="+mn-cs"/>
              </a:rPr>
              <a:t> dei contenuti presenti nel documento che stai per leggere e ti ringraziamo </a:t>
            </a:r>
            <a:r>
              <a:rPr kumimoji="0" lang="it-IT" sz="1000" b="1" i="0"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rPr>
              <a:t>per la preziosa collaborazione!</a:t>
            </a:r>
          </a:p>
        </p:txBody>
      </p:sp>
      <p:grpSp>
        <p:nvGrpSpPr>
          <p:cNvPr id="21" name="Gruppo 20">
            <a:extLst>
              <a:ext uri="{FF2B5EF4-FFF2-40B4-BE49-F238E27FC236}">
                <a16:creationId xmlns:a16="http://schemas.microsoft.com/office/drawing/2014/main" id="{15526C48-B052-0CD6-B50E-3EE13D1FBF3F}"/>
              </a:ext>
            </a:extLst>
          </p:cNvPr>
          <p:cNvGrpSpPr/>
          <p:nvPr/>
        </p:nvGrpSpPr>
        <p:grpSpPr>
          <a:xfrm>
            <a:off x="751374" y="806116"/>
            <a:ext cx="5355252" cy="0"/>
            <a:chOff x="647263" y="806116"/>
            <a:chExt cx="5355252" cy="0"/>
          </a:xfrm>
        </p:grpSpPr>
        <p:cxnSp>
          <p:nvCxnSpPr>
            <p:cNvPr id="22" name="Connettore diritto 21">
              <a:extLst>
                <a:ext uri="{FF2B5EF4-FFF2-40B4-BE49-F238E27FC236}">
                  <a16:creationId xmlns:a16="http://schemas.microsoft.com/office/drawing/2014/main" id="{0DD33ABA-D3C6-ED33-C354-A87316C233AF}"/>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F60A43FA-FA48-A0C1-1CEC-77A58288A96F}"/>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grpSp>
        <p:nvGrpSpPr>
          <p:cNvPr id="24" name="Gruppo 23">
            <a:extLst>
              <a:ext uri="{FF2B5EF4-FFF2-40B4-BE49-F238E27FC236}">
                <a16:creationId xmlns:a16="http://schemas.microsoft.com/office/drawing/2014/main" id="{C1215D52-B495-BFFE-6F58-26DFF0BA4B89}"/>
              </a:ext>
            </a:extLst>
          </p:cNvPr>
          <p:cNvGrpSpPr/>
          <p:nvPr/>
        </p:nvGrpSpPr>
        <p:grpSpPr>
          <a:xfrm>
            <a:off x="751374" y="9439350"/>
            <a:ext cx="5355252" cy="0"/>
            <a:chOff x="647263" y="806116"/>
            <a:chExt cx="5355252" cy="0"/>
          </a:xfrm>
        </p:grpSpPr>
        <p:cxnSp>
          <p:nvCxnSpPr>
            <p:cNvPr id="25" name="Connettore diritto 24">
              <a:extLst>
                <a:ext uri="{FF2B5EF4-FFF2-40B4-BE49-F238E27FC236}">
                  <a16:creationId xmlns:a16="http://schemas.microsoft.com/office/drawing/2014/main" id="{D2DD6D36-B986-F392-F551-21B087FDF65D}"/>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41A25586-918D-CFDF-BF5E-94A4DDEC08AC}"/>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546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F83B86B-D65E-3FDC-36E0-59252EFA774F}"/>
              </a:ext>
            </a:extLst>
          </p:cNvPr>
          <p:cNvSpPr>
            <a:spLocks noGrp="1"/>
          </p:cNvSpPr>
          <p:nvPr>
            <p:ph type="sldNum" sz="quarter" idx="12"/>
          </p:nvPr>
        </p:nvSpPr>
        <p:spPr/>
        <p:txBody>
          <a:bodyPr/>
          <a:lstStyle/>
          <a:p>
            <a:fld id="{5ED02D3F-4CE2-4308-9E73-E32A300A1EED}" type="slidenum">
              <a:rPr lang="it-IT" smtClean="0"/>
              <a:t>3</a:t>
            </a:fld>
            <a:endParaRPr lang="it-IT"/>
          </a:p>
        </p:txBody>
      </p:sp>
      <p:sp>
        <p:nvSpPr>
          <p:cNvPr id="7" name="CasellaDiTesto 6">
            <a:extLst>
              <a:ext uri="{FF2B5EF4-FFF2-40B4-BE49-F238E27FC236}">
                <a16:creationId xmlns:a16="http://schemas.microsoft.com/office/drawing/2014/main" id="{A95F2D07-6BDB-F3DE-48DB-E1B04974F575}"/>
              </a:ext>
            </a:extLst>
          </p:cNvPr>
          <p:cNvSpPr txBox="1"/>
          <p:nvPr/>
        </p:nvSpPr>
        <p:spPr>
          <a:xfrm>
            <a:off x="558801" y="2611526"/>
            <a:ext cx="2768600" cy="4318875"/>
          </a:xfrm>
          <a:prstGeom prst="rect">
            <a:avLst/>
          </a:prstGeom>
          <a:noFill/>
        </p:spPr>
        <p:txBody>
          <a:bodyPr wrap="square" rtlCol="0">
            <a:spAutoFit/>
          </a:bodyPr>
          <a:lstStyle/>
          <a:p>
            <a:pPr algn="just">
              <a:lnSpc>
                <a:spcPct val="150000"/>
              </a:lnSpc>
              <a:spcAft>
                <a:spcPts val="600"/>
              </a:spcAft>
            </a:pPr>
            <a:r>
              <a:rPr lang="it-IT" sz="1000" b="1" u="sng" dirty="0">
                <a:effectLst/>
                <a:latin typeface="Montserrat" pitchFamily="2" charset="0"/>
                <a:ea typeface="Calibri" panose="020F0502020204030204" pitchFamily="34" charset="0"/>
              </a:rPr>
              <a:t>Cos’è la parità di genere?</a:t>
            </a:r>
          </a:p>
          <a:p>
            <a:pPr algn="just">
              <a:lnSpc>
                <a:spcPct val="150000"/>
              </a:lnSpc>
              <a:spcAft>
                <a:spcPts val="600"/>
              </a:spcAft>
            </a:pPr>
            <a:endParaRPr lang="it-IT" sz="1000" dirty="0">
              <a:latin typeface="Montserrat" pitchFamily="2" charset="0"/>
              <a:ea typeface="Times New Roman" panose="02020603050405020304" pitchFamily="18" charset="0"/>
            </a:endParaRPr>
          </a:p>
          <a:p>
            <a:pPr algn="just">
              <a:lnSpc>
                <a:spcPct val="150000"/>
              </a:lnSpc>
              <a:spcAft>
                <a:spcPts val="600"/>
              </a:spcAft>
            </a:pPr>
            <a:r>
              <a:rPr lang="it-IT" sz="1000" i="1" dirty="0">
                <a:effectLst/>
                <a:latin typeface="Montserrat" pitchFamily="2" charset="0"/>
                <a:ea typeface="Times New Roman" panose="02020603050405020304" pitchFamily="18" charset="0"/>
              </a:rPr>
              <a:t>«La parità di genere si riferisce alla parità tra donne e uomini rispetto ai loro diritti, trattamento, responsabilità, opportunità e risultati economici e sociali.</a:t>
            </a:r>
          </a:p>
          <a:p>
            <a:pPr algn="just">
              <a:lnSpc>
                <a:spcPct val="150000"/>
              </a:lnSpc>
              <a:spcAft>
                <a:spcPts val="600"/>
              </a:spcAft>
            </a:pPr>
            <a:r>
              <a:rPr lang="it-IT" sz="1000" i="1" dirty="0">
                <a:effectLst/>
                <a:latin typeface="Montserrat" pitchFamily="2" charset="0"/>
                <a:ea typeface="Times New Roman" panose="02020603050405020304" pitchFamily="18" charset="0"/>
              </a:rPr>
              <a:t>La parità di genere si ottiene quando uomini e donne hanno gli stessi diritti responsabilità e opportunità in tutti i </a:t>
            </a:r>
            <a:r>
              <a:rPr lang="it-IT" sz="1000" i="1" dirty="0">
                <a:latin typeface="Montserrat" pitchFamily="2" charset="0"/>
                <a:ea typeface="Times New Roman" panose="02020603050405020304" pitchFamily="18" charset="0"/>
              </a:rPr>
              <a:t>settori della società e quando i diversi interessi, bisogno e priorità di uomini e donne sono ugualmente valutati.»</a:t>
            </a:r>
          </a:p>
          <a:p>
            <a:pPr algn="just">
              <a:lnSpc>
                <a:spcPct val="150000"/>
              </a:lnSpc>
              <a:spcAft>
                <a:spcPts val="600"/>
              </a:spcAft>
            </a:pPr>
            <a:endParaRPr lang="it-IT" sz="1000" i="1" dirty="0">
              <a:latin typeface="Montserrat" pitchFamily="2" charset="0"/>
              <a:ea typeface="Times New Roman" panose="02020603050405020304" pitchFamily="18" charset="0"/>
            </a:endParaRPr>
          </a:p>
          <a:p>
            <a:pPr algn="just">
              <a:lnSpc>
                <a:spcPct val="150000"/>
              </a:lnSpc>
              <a:spcAft>
                <a:spcPts val="600"/>
              </a:spcAft>
            </a:pPr>
            <a:endParaRPr lang="it-IT" sz="800" i="1" dirty="0">
              <a:latin typeface="Montserrat" pitchFamily="2" charset="0"/>
              <a:ea typeface="Times New Roman" panose="02020603050405020304" pitchFamily="18" charset="0"/>
            </a:endParaRPr>
          </a:p>
          <a:p>
            <a:pPr algn="just">
              <a:lnSpc>
                <a:spcPct val="150000"/>
              </a:lnSpc>
              <a:spcAft>
                <a:spcPts val="600"/>
              </a:spcAft>
            </a:pPr>
            <a:r>
              <a:rPr lang="it-IT" sz="800" u="sng" dirty="0">
                <a:latin typeface="Montserrat" pitchFamily="2" charset="0"/>
                <a:ea typeface="Times New Roman" panose="02020603050405020304" pitchFamily="18" charset="0"/>
              </a:rPr>
              <a:t>(EUROFOUND</a:t>
            </a:r>
            <a:r>
              <a:rPr lang="it-IT" sz="800" u="sng" dirty="0">
                <a:effectLst/>
                <a:latin typeface="Montserrat" pitchFamily="2" charset="0"/>
                <a:ea typeface="Times New Roman" panose="02020603050405020304" pitchFamily="18" charset="0"/>
              </a:rPr>
              <a:t> – Fondazione europea per il miglioramento delle condizioni di vita e di lavoro)</a:t>
            </a:r>
            <a:endParaRPr lang="it-IT" sz="800" u="sng" dirty="0">
              <a:latin typeface="Montserrat" pitchFamily="2" charset="0"/>
            </a:endParaRPr>
          </a:p>
        </p:txBody>
      </p:sp>
      <p:sp>
        <p:nvSpPr>
          <p:cNvPr id="8" name="CasellaDiTesto 7">
            <a:extLst>
              <a:ext uri="{FF2B5EF4-FFF2-40B4-BE49-F238E27FC236}">
                <a16:creationId xmlns:a16="http://schemas.microsoft.com/office/drawing/2014/main" id="{D6B8F53F-D697-1659-BDEE-A26931C1D970}"/>
              </a:ext>
            </a:extLst>
          </p:cNvPr>
          <p:cNvSpPr txBox="1"/>
          <p:nvPr/>
        </p:nvSpPr>
        <p:spPr>
          <a:xfrm>
            <a:off x="3540833" y="1104900"/>
            <a:ext cx="2768600" cy="2836289"/>
          </a:xfrm>
          <a:prstGeom prst="rect">
            <a:avLst/>
          </a:prstGeom>
          <a:noFill/>
        </p:spPr>
        <p:txBody>
          <a:bodyPr wrap="square" rtlCol="0">
            <a:spAutoFit/>
          </a:bodyPr>
          <a:lstStyle/>
          <a:p>
            <a:pPr>
              <a:lnSpc>
                <a:spcPct val="150000"/>
              </a:lnSpc>
            </a:pPr>
            <a:r>
              <a:rPr lang="it-IT" sz="1000" b="1" dirty="0">
                <a:effectLst/>
                <a:latin typeface="Montserrat" pitchFamily="2" charset="0"/>
                <a:ea typeface="Calibri" panose="020F0502020204030204" pitchFamily="34" charset="0"/>
              </a:rPr>
              <a:t>Ti invitiamo quindi a </a:t>
            </a:r>
            <a:r>
              <a:rPr lang="it-IT" sz="1000" b="1" u="sng" dirty="0">
                <a:effectLst/>
                <a:latin typeface="Montserrat" pitchFamily="2" charset="0"/>
                <a:ea typeface="Calibri" panose="020F0502020204030204" pitchFamily="34" charset="0"/>
              </a:rPr>
              <a:t>prendere attenta visione</a:t>
            </a:r>
            <a:r>
              <a:rPr lang="it-IT" sz="1000" b="1" dirty="0">
                <a:effectLst/>
                <a:latin typeface="Montserrat" pitchFamily="2" charset="0"/>
                <a:ea typeface="Calibri" panose="020F0502020204030204" pitchFamily="34" charset="0"/>
              </a:rPr>
              <a:t> del presente materiale provvedendo poi a sottoscriverlo, in calce - negli appositi spazi - per attestarne la consegna.</a:t>
            </a:r>
          </a:p>
          <a:p>
            <a:pPr>
              <a:lnSpc>
                <a:spcPct val="150000"/>
              </a:lnSpc>
            </a:pPr>
            <a:endParaRPr lang="it-IT" sz="1000" dirty="0">
              <a:effectLst/>
              <a:latin typeface="Montserrat" pitchFamily="2" charset="0"/>
              <a:ea typeface="Times New Roman" panose="02020603050405020304" pitchFamily="18" charset="0"/>
            </a:endParaRPr>
          </a:p>
          <a:p>
            <a:pPr>
              <a:lnSpc>
                <a:spcPct val="150000"/>
              </a:lnSpc>
            </a:pPr>
            <a:r>
              <a:rPr lang="it-IT" sz="1000" dirty="0">
                <a:effectLst/>
                <a:latin typeface="Montserrat" pitchFamily="2" charset="0"/>
                <a:ea typeface="Calibri" panose="020F0502020204030204" pitchFamily="34" charset="0"/>
              </a:rPr>
              <a:t>Per qualsiasi chiarimento o approfondimento, puoi </a:t>
            </a:r>
            <a:r>
              <a:rPr lang="it-IT" sz="1000" dirty="0" err="1">
                <a:effectLst/>
                <a:latin typeface="Montserrat" pitchFamily="2" charset="0"/>
                <a:ea typeface="Calibri" panose="020F0502020204030204" pitchFamily="34" charset="0"/>
              </a:rPr>
              <a:t>rivolgerTi</a:t>
            </a:r>
            <a:r>
              <a:rPr lang="it-IT" sz="1000" dirty="0">
                <a:effectLst/>
                <a:latin typeface="Montserrat" pitchFamily="2" charset="0"/>
                <a:ea typeface="Calibri" panose="020F0502020204030204" pitchFamily="34" charset="0"/>
              </a:rPr>
              <a:t> al Responsabile sulle Politiche D&amp;I e </a:t>
            </a:r>
            <a:r>
              <a:rPr lang="it-IT" sz="1000" dirty="0" err="1">
                <a:effectLst/>
                <a:latin typeface="Montserrat" pitchFamily="2" charset="0"/>
                <a:ea typeface="Calibri" panose="020F0502020204030204" pitchFamily="34" charset="0"/>
              </a:rPr>
              <a:t>PdG</a:t>
            </a:r>
            <a:r>
              <a:rPr lang="it-IT" sz="1000" dirty="0">
                <a:effectLst/>
                <a:latin typeface="Montserrat" pitchFamily="2" charset="0"/>
                <a:ea typeface="Calibri" panose="020F0502020204030204" pitchFamily="34" charset="0"/>
              </a:rPr>
              <a:t>.</a:t>
            </a:r>
            <a:endParaRPr lang="it-IT" sz="1000" dirty="0">
              <a:effectLst/>
              <a:latin typeface="Montserrat" pitchFamily="2" charset="0"/>
              <a:ea typeface="Times New Roman" panose="02020603050405020304" pitchFamily="18" charset="0"/>
            </a:endParaRPr>
          </a:p>
          <a:p>
            <a:pPr>
              <a:lnSpc>
                <a:spcPct val="150000"/>
              </a:lnSpc>
            </a:pPr>
            <a:r>
              <a:rPr lang="it-IT" sz="1000" b="1" dirty="0">
                <a:effectLst/>
                <a:latin typeface="Montserrat" pitchFamily="2" charset="0"/>
                <a:ea typeface="Calibri" panose="020F0502020204030204" pitchFamily="34" charset="0"/>
              </a:rPr>
              <a:t> </a:t>
            </a:r>
            <a:endParaRPr lang="it-IT" sz="1000" dirty="0">
              <a:effectLst/>
              <a:latin typeface="Montserrat" pitchFamily="2" charset="0"/>
              <a:ea typeface="Times New Roman" panose="02020603050405020304" pitchFamily="18" charset="0"/>
            </a:endParaRPr>
          </a:p>
          <a:p>
            <a:pPr algn="r">
              <a:lnSpc>
                <a:spcPct val="150000"/>
              </a:lnSpc>
            </a:pPr>
            <a:r>
              <a:rPr lang="it-IT" sz="1000" b="1" dirty="0">
                <a:effectLst/>
                <a:latin typeface="Montserrat" pitchFamily="2" charset="0"/>
                <a:ea typeface="Calibri" panose="020F0502020204030204" pitchFamily="34" charset="0"/>
              </a:rPr>
              <a:t>Grazie per la preziosa collaborazione!</a:t>
            </a:r>
            <a:endParaRPr lang="it-IT" sz="1000" dirty="0">
              <a:effectLst/>
              <a:latin typeface="Montserrat" pitchFamily="2" charset="0"/>
              <a:ea typeface="Times New Roman" panose="02020603050405020304" pitchFamily="18" charset="0"/>
            </a:endParaRPr>
          </a:p>
          <a:p>
            <a:pPr algn="r">
              <a:lnSpc>
                <a:spcPct val="150000"/>
              </a:lnSpc>
            </a:pPr>
            <a:r>
              <a:rPr lang="it-IT" sz="1000" dirty="0">
                <a:effectLst/>
                <a:latin typeface="Montserrat" pitchFamily="2" charset="0"/>
                <a:ea typeface="Calibri" panose="020F0502020204030204" pitchFamily="34" charset="0"/>
              </a:rPr>
              <a:t>DEAS S.p.A.</a:t>
            </a:r>
            <a:endParaRPr lang="it-IT" sz="1000" dirty="0">
              <a:effectLst/>
              <a:latin typeface="Montserrat" pitchFamily="2" charset="0"/>
              <a:ea typeface="Times New Roman" panose="02020603050405020304" pitchFamily="18" charset="0"/>
            </a:endParaRPr>
          </a:p>
        </p:txBody>
      </p:sp>
      <p:pic>
        <p:nvPicPr>
          <p:cNvPr id="9" name="object 2">
            <a:extLst>
              <a:ext uri="{FF2B5EF4-FFF2-40B4-BE49-F238E27FC236}">
                <a16:creationId xmlns:a16="http://schemas.microsoft.com/office/drawing/2014/main" id="{805D0F1C-56D6-1EF8-F517-5DD1A41B954F}"/>
              </a:ext>
            </a:extLst>
          </p:cNvPr>
          <p:cNvPicPr/>
          <p:nvPr/>
        </p:nvPicPr>
        <p:blipFill>
          <a:blip r:embed="rId2" cstate="print"/>
          <a:stretch>
            <a:fillRect/>
          </a:stretch>
        </p:blipFill>
        <p:spPr>
          <a:xfrm>
            <a:off x="3429000" y="1104900"/>
            <a:ext cx="3429000" cy="8076497"/>
          </a:xfrm>
          <a:prstGeom prst="rect">
            <a:avLst/>
          </a:prstGeom>
        </p:spPr>
      </p:pic>
      <p:grpSp>
        <p:nvGrpSpPr>
          <p:cNvPr id="30" name="Gruppo 29">
            <a:extLst>
              <a:ext uri="{FF2B5EF4-FFF2-40B4-BE49-F238E27FC236}">
                <a16:creationId xmlns:a16="http://schemas.microsoft.com/office/drawing/2014/main" id="{FDD7854B-F1EF-14DE-4E2B-C0D09DC8D3FE}"/>
              </a:ext>
            </a:extLst>
          </p:cNvPr>
          <p:cNvGrpSpPr/>
          <p:nvPr/>
        </p:nvGrpSpPr>
        <p:grpSpPr>
          <a:xfrm>
            <a:off x="751374" y="806116"/>
            <a:ext cx="5355252" cy="0"/>
            <a:chOff x="647263" y="806116"/>
            <a:chExt cx="5355252" cy="0"/>
          </a:xfrm>
        </p:grpSpPr>
        <p:cxnSp>
          <p:nvCxnSpPr>
            <p:cNvPr id="31" name="Connettore diritto 30">
              <a:extLst>
                <a:ext uri="{FF2B5EF4-FFF2-40B4-BE49-F238E27FC236}">
                  <a16:creationId xmlns:a16="http://schemas.microsoft.com/office/drawing/2014/main" id="{B63B892F-E3C0-B2B7-2BAC-12D514DE6287}"/>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A3BD7CA5-2239-B84E-EFD8-5762F0870E48}"/>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grpSp>
        <p:nvGrpSpPr>
          <p:cNvPr id="33" name="Gruppo 32">
            <a:extLst>
              <a:ext uri="{FF2B5EF4-FFF2-40B4-BE49-F238E27FC236}">
                <a16:creationId xmlns:a16="http://schemas.microsoft.com/office/drawing/2014/main" id="{B22FD9B9-0F5A-FCD9-50FE-46606CCA9B04}"/>
              </a:ext>
            </a:extLst>
          </p:cNvPr>
          <p:cNvGrpSpPr/>
          <p:nvPr/>
        </p:nvGrpSpPr>
        <p:grpSpPr>
          <a:xfrm>
            <a:off x="751374" y="9439350"/>
            <a:ext cx="5355252" cy="0"/>
            <a:chOff x="647263" y="806116"/>
            <a:chExt cx="5355252" cy="0"/>
          </a:xfrm>
        </p:grpSpPr>
        <p:cxnSp>
          <p:nvCxnSpPr>
            <p:cNvPr id="34" name="Connettore diritto 33">
              <a:extLst>
                <a:ext uri="{FF2B5EF4-FFF2-40B4-BE49-F238E27FC236}">
                  <a16:creationId xmlns:a16="http://schemas.microsoft.com/office/drawing/2014/main" id="{F538F7DB-A4D8-FFC4-233E-55FBD1B128D8}"/>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DC9D5B6F-1CD5-13AC-6092-59DAF7D3CB2C}"/>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pic>
        <p:nvPicPr>
          <p:cNvPr id="38" name="object 4">
            <a:extLst>
              <a:ext uri="{FF2B5EF4-FFF2-40B4-BE49-F238E27FC236}">
                <a16:creationId xmlns:a16="http://schemas.microsoft.com/office/drawing/2014/main" id="{9F61ADBB-4327-A631-7137-E3539A205E21}"/>
              </a:ext>
            </a:extLst>
          </p:cNvPr>
          <p:cNvPicPr/>
          <p:nvPr/>
        </p:nvPicPr>
        <p:blipFill rotWithShape="1">
          <a:blip r:embed="rId3" cstate="print"/>
          <a:srcRect l="21883" t="-142" r="13736" b="26"/>
          <a:stretch/>
        </p:blipFill>
        <p:spPr>
          <a:xfrm>
            <a:off x="3426488" y="1104900"/>
            <a:ext cx="3431512" cy="8074403"/>
          </a:xfrm>
          <a:prstGeom prst="rect">
            <a:avLst/>
          </a:prstGeom>
        </p:spPr>
      </p:pic>
    </p:spTree>
    <p:extLst>
      <p:ext uri="{BB962C8B-B14F-4D97-AF65-F5344CB8AC3E}">
        <p14:creationId xmlns:p14="http://schemas.microsoft.com/office/powerpoint/2010/main" val="154770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95C572C-9E04-677B-1319-6E54A714D8A6}"/>
              </a:ext>
            </a:extLst>
          </p:cNvPr>
          <p:cNvSpPr>
            <a:spLocks noGrp="1"/>
          </p:cNvSpPr>
          <p:nvPr>
            <p:ph type="sldNum" sz="quarter" idx="12"/>
          </p:nvPr>
        </p:nvSpPr>
        <p:spPr/>
        <p:txBody>
          <a:bodyPr/>
          <a:lstStyle/>
          <a:p>
            <a:fld id="{5ED02D3F-4CE2-4308-9E73-E32A300A1EED}" type="slidenum">
              <a:rPr lang="it-IT" smtClean="0"/>
              <a:t>4</a:t>
            </a:fld>
            <a:endParaRPr lang="it-IT"/>
          </a:p>
        </p:txBody>
      </p:sp>
      <p:sp>
        <p:nvSpPr>
          <p:cNvPr id="6" name="CasellaDiTesto 5">
            <a:extLst>
              <a:ext uri="{FF2B5EF4-FFF2-40B4-BE49-F238E27FC236}">
                <a16:creationId xmlns:a16="http://schemas.microsoft.com/office/drawing/2014/main" id="{0E0E802C-C4BD-5613-0DB7-53407C36C44A}"/>
              </a:ext>
            </a:extLst>
          </p:cNvPr>
          <p:cNvSpPr txBox="1"/>
          <p:nvPr/>
        </p:nvSpPr>
        <p:spPr>
          <a:xfrm>
            <a:off x="558801" y="1104900"/>
            <a:ext cx="2768600" cy="8145435"/>
          </a:xfrm>
          <a:prstGeom prst="rect">
            <a:avLst/>
          </a:prstGeom>
          <a:noFill/>
        </p:spPr>
        <p:txBody>
          <a:bodyPr wrap="square" rtlCol="0">
            <a:spAutoFit/>
          </a:bodyPr>
          <a:lstStyle/>
          <a:p>
            <a:pPr algn="just">
              <a:lnSpc>
                <a:spcPct val="150000"/>
              </a:lnSpc>
              <a:spcAft>
                <a:spcPts val="600"/>
              </a:spcAft>
            </a:pPr>
            <a:r>
              <a:rPr lang="it-IT" sz="1000" b="1" dirty="0">
                <a:effectLst/>
                <a:latin typeface="Montserrat" pitchFamily="2" charset="0"/>
                <a:ea typeface="Calibri" panose="020F0502020204030204" pitchFamily="34" charset="0"/>
              </a:rPr>
              <a:t>NORMATIVA DI RIFERIMENTO  </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effectLst/>
                <a:latin typeface="Montserrat" pitchFamily="2" charset="0"/>
                <a:ea typeface="Calibri" panose="020F0502020204030204" pitchFamily="34" charset="0"/>
              </a:rPr>
              <a:t>Negli ultimi anni è stata rivolta particolare attenzione alla pianificazione e incentivazione di interventi a sostegno del principio della parità di genere in tutte le sue forme e attività.</a:t>
            </a:r>
          </a:p>
          <a:p>
            <a:pPr algn="just">
              <a:lnSpc>
                <a:spcPct val="150000"/>
              </a:lnSpc>
              <a:spcAft>
                <a:spcPts val="600"/>
              </a:spcAft>
            </a:pPr>
            <a:r>
              <a:rPr lang="it-IT" sz="1000" dirty="0">
                <a:effectLst/>
                <a:latin typeface="Montserrat" pitchFamily="2" charset="0"/>
                <a:ea typeface="Calibri" panose="020F0502020204030204" pitchFamily="34" charset="0"/>
              </a:rPr>
              <a:t>Queste tematiche, insieme alla social </a:t>
            </a:r>
            <a:r>
              <a:rPr lang="it-IT" sz="1000" i="1" dirty="0" err="1">
                <a:effectLst/>
                <a:latin typeface="Montserrat" pitchFamily="2" charset="0"/>
                <a:ea typeface="Calibri" panose="020F0502020204030204" pitchFamily="34" charset="0"/>
              </a:rPr>
              <a:t>responsibility</a:t>
            </a:r>
            <a:r>
              <a:rPr lang="it-IT" sz="1000" dirty="0">
                <a:effectLst/>
                <a:latin typeface="Montserrat" pitchFamily="2" charset="0"/>
                <a:ea typeface="Calibri" panose="020F0502020204030204" pitchFamily="34" charset="0"/>
              </a:rPr>
              <a:t> e al </a:t>
            </a:r>
            <a:r>
              <a:rPr lang="it-IT" sz="1000" i="1" dirty="0">
                <a:effectLst/>
                <a:latin typeface="Montserrat" pitchFamily="2" charset="0"/>
                <a:ea typeface="Calibri" panose="020F0502020204030204" pitchFamily="34" charset="0"/>
              </a:rPr>
              <a:t>work-life balance</a:t>
            </a:r>
            <a:r>
              <a:rPr lang="it-IT" sz="1000" dirty="0">
                <a:effectLst/>
                <a:latin typeface="Montserrat" pitchFamily="2" charset="0"/>
                <a:ea typeface="Calibri" panose="020F0502020204030204" pitchFamily="34" charset="0"/>
              </a:rPr>
              <a:t>, hanno riscosso grande risonanza a livello sociopolitico, per poi entrare a far parte anche del mondo del business, come elementi valoriali e distintivi.</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effectLst/>
                <a:latin typeface="Montserrat" pitchFamily="2" charset="0"/>
                <a:ea typeface="Calibri" panose="020F0502020204030204" pitchFamily="34" charset="0"/>
              </a:rPr>
              <a:t>Da una iniziale motivazione legata al rispetto della dignità dell’essere umano senza distinzioni di alcun genere e tipo, un po’ alla volta, il tema delle pari opportunità e della parità di genere si è evoluto diventando un principio chiave intorno a cui costruire una società più sana e un mondo del lavoro e del business più solido, sicuro e performante.</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effectLst/>
                <a:latin typeface="Montserrat" pitchFamily="2" charset="0"/>
                <a:ea typeface="Calibri" panose="020F0502020204030204" pitchFamily="34" charset="0"/>
              </a:rPr>
              <a:t>La differenza di genere non deve</a:t>
            </a:r>
            <a:r>
              <a:rPr lang="it-IT" sz="1000" dirty="0">
                <a:latin typeface="Montserrat" pitchFamily="2" charset="0"/>
                <a:ea typeface="Calibri" panose="020F0502020204030204" pitchFamily="34" charset="0"/>
              </a:rPr>
              <a:t> </a:t>
            </a:r>
            <a:r>
              <a:rPr lang="it-IT" sz="1000" dirty="0">
                <a:effectLst/>
                <a:latin typeface="Montserrat" pitchFamily="2" charset="0"/>
                <a:ea typeface="Calibri" panose="020F0502020204030204" pitchFamily="34" charset="0"/>
              </a:rPr>
              <a:t>essere fonte di divario, bensì di complementarità, di forza e di opportunità.</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effectLst/>
                <a:latin typeface="Montserrat" pitchFamily="2" charset="0"/>
                <a:ea typeface="Calibri" panose="020F0502020204030204" pitchFamily="34" charset="0"/>
              </a:rPr>
              <a:t>La necessità di sostenere le pari opportunità e la parità di genere nella</a:t>
            </a:r>
          </a:p>
        </p:txBody>
      </p:sp>
      <p:sp>
        <p:nvSpPr>
          <p:cNvPr id="8" name="CasellaDiTesto 7">
            <a:extLst>
              <a:ext uri="{FF2B5EF4-FFF2-40B4-BE49-F238E27FC236}">
                <a16:creationId xmlns:a16="http://schemas.microsoft.com/office/drawing/2014/main" id="{69676C8A-F1D2-4B52-899D-C0394B9BDCA0}"/>
              </a:ext>
            </a:extLst>
          </p:cNvPr>
          <p:cNvSpPr txBox="1"/>
          <p:nvPr/>
        </p:nvSpPr>
        <p:spPr>
          <a:xfrm>
            <a:off x="3540833" y="1104900"/>
            <a:ext cx="2768600" cy="3451842"/>
          </a:xfrm>
          <a:prstGeom prst="rect">
            <a:avLst/>
          </a:prstGeom>
          <a:noFill/>
        </p:spPr>
        <p:txBody>
          <a:bodyPr wrap="square" rtlCol="0">
            <a:spAutoFit/>
          </a:bodyPr>
          <a:lstStyle/>
          <a:p>
            <a:pPr algn="just">
              <a:lnSpc>
                <a:spcPct val="150000"/>
              </a:lnSpc>
              <a:spcAft>
                <a:spcPts val="600"/>
              </a:spcAft>
            </a:pPr>
            <a:r>
              <a:rPr lang="it-IT" sz="1000" dirty="0">
                <a:effectLst/>
                <a:latin typeface="Montserrat" pitchFamily="2" charset="0"/>
                <a:ea typeface="Calibri" panose="020F0502020204030204" pitchFamily="34" charset="0"/>
              </a:rPr>
              <a:t>vita economica, l'eliminazione di tutte le forme di violenza contro le donne e la parità di partecipazione a tutti i livelli è diventata di fondamentale importanza, a livello globale, già da diversi anni. </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effectLst/>
                <a:latin typeface="Montserrat" pitchFamily="2" charset="0"/>
                <a:ea typeface="Calibri" panose="020F0502020204030204" pitchFamily="34" charset="0"/>
              </a:rPr>
              <a:t>Più di 150 leader internazionali, infatti, si sono incontrati per promuovere il benessere umano e proteggere l’ambiente. In quell’occasione, la comunità degli Stati ha approvato la c.d. Agenda 2030 per uno sviluppo sostenibile, inserendo tra i 17 obiettivi di sviluppo sostenibile:</a:t>
            </a:r>
            <a:endParaRPr lang="it-IT" sz="1000" dirty="0">
              <a:effectLst/>
              <a:latin typeface="Montserrat" pitchFamily="2" charset="0"/>
              <a:ea typeface="Times New Roman" panose="02020603050405020304" pitchFamily="18" charset="0"/>
            </a:endParaRPr>
          </a:p>
        </p:txBody>
      </p:sp>
      <p:sp>
        <p:nvSpPr>
          <p:cNvPr id="10" name="CasellaDiTesto 9">
            <a:extLst>
              <a:ext uri="{FF2B5EF4-FFF2-40B4-BE49-F238E27FC236}">
                <a16:creationId xmlns:a16="http://schemas.microsoft.com/office/drawing/2014/main" id="{B6647897-A095-43DA-98A5-868339D81A1A}"/>
              </a:ext>
            </a:extLst>
          </p:cNvPr>
          <p:cNvSpPr txBox="1"/>
          <p:nvPr/>
        </p:nvSpPr>
        <p:spPr>
          <a:xfrm>
            <a:off x="3540831" y="5398880"/>
            <a:ext cx="2768600" cy="484428"/>
          </a:xfrm>
          <a:prstGeom prst="rect">
            <a:avLst/>
          </a:prstGeom>
          <a:noFill/>
        </p:spPr>
        <p:txBody>
          <a:bodyPr wrap="square" rtlCol="0">
            <a:spAutoFit/>
          </a:bodyPr>
          <a:lstStyle/>
          <a:p>
            <a:pPr algn="just">
              <a:lnSpc>
                <a:spcPct val="150000"/>
              </a:lnSpc>
              <a:spcAft>
                <a:spcPts val="600"/>
              </a:spcAft>
            </a:pPr>
            <a:r>
              <a:rPr lang="it-IT" sz="900" i="1" dirty="0">
                <a:effectLst/>
                <a:latin typeface="Montserrat" pitchFamily="2" charset="0"/>
                <a:ea typeface="Calibri" panose="020F0502020204030204" pitchFamily="34" charset="0"/>
              </a:rPr>
              <a:t>Raggiungere l'uguaglianza di genere ed emancipare tutte le donne e le ragazze</a:t>
            </a:r>
            <a:endParaRPr lang="it-IT" sz="900" i="1" dirty="0">
              <a:effectLst/>
              <a:latin typeface="Montserrat" pitchFamily="2" charset="0"/>
              <a:ea typeface="Times New Roman" panose="02020603050405020304" pitchFamily="18" charset="0"/>
            </a:endParaRPr>
          </a:p>
        </p:txBody>
      </p:sp>
      <p:sp>
        <p:nvSpPr>
          <p:cNvPr id="17" name="CasellaDiTesto 16">
            <a:extLst>
              <a:ext uri="{FF2B5EF4-FFF2-40B4-BE49-F238E27FC236}">
                <a16:creationId xmlns:a16="http://schemas.microsoft.com/office/drawing/2014/main" id="{42BE95B6-2156-2FB0-4110-3F01520C55DC}"/>
              </a:ext>
            </a:extLst>
          </p:cNvPr>
          <p:cNvSpPr txBox="1"/>
          <p:nvPr/>
        </p:nvSpPr>
        <p:spPr>
          <a:xfrm>
            <a:off x="3540831" y="6847361"/>
            <a:ext cx="2768600" cy="276679"/>
          </a:xfrm>
          <a:prstGeom prst="rect">
            <a:avLst/>
          </a:prstGeom>
          <a:noFill/>
        </p:spPr>
        <p:txBody>
          <a:bodyPr wrap="square" rtlCol="0">
            <a:spAutoFit/>
          </a:bodyPr>
          <a:lstStyle/>
          <a:p>
            <a:pPr algn="just">
              <a:lnSpc>
                <a:spcPct val="150000"/>
              </a:lnSpc>
              <a:spcAft>
                <a:spcPts val="600"/>
              </a:spcAft>
            </a:pPr>
            <a:r>
              <a:rPr lang="it-IT" sz="900" i="1" dirty="0">
                <a:effectLst/>
                <a:latin typeface="Montserrat" pitchFamily="2" charset="0"/>
                <a:ea typeface="Calibri" panose="020F0502020204030204" pitchFamily="34" charset="0"/>
              </a:rPr>
              <a:t>Ridurre le disuguaglianze</a:t>
            </a:r>
            <a:endParaRPr lang="it-IT" sz="900" i="1" dirty="0">
              <a:effectLst/>
              <a:latin typeface="Montserrat" pitchFamily="2" charset="0"/>
              <a:ea typeface="Times New Roman" panose="02020603050405020304" pitchFamily="18" charset="0"/>
            </a:endParaRPr>
          </a:p>
        </p:txBody>
      </p:sp>
      <p:sp>
        <p:nvSpPr>
          <p:cNvPr id="18" name="CasellaDiTesto 17">
            <a:extLst>
              <a:ext uri="{FF2B5EF4-FFF2-40B4-BE49-F238E27FC236}">
                <a16:creationId xmlns:a16="http://schemas.microsoft.com/office/drawing/2014/main" id="{703D18CB-1E10-5F3E-1392-BF994FA0D99C}"/>
              </a:ext>
            </a:extLst>
          </p:cNvPr>
          <p:cNvSpPr txBox="1"/>
          <p:nvPr/>
        </p:nvSpPr>
        <p:spPr>
          <a:xfrm>
            <a:off x="3540831" y="8115734"/>
            <a:ext cx="2768599" cy="899926"/>
          </a:xfrm>
          <a:prstGeom prst="rect">
            <a:avLst/>
          </a:prstGeom>
          <a:noFill/>
        </p:spPr>
        <p:txBody>
          <a:bodyPr wrap="square" rtlCol="0">
            <a:spAutoFit/>
          </a:bodyPr>
          <a:lstStyle/>
          <a:p>
            <a:pPr algn="just">
              <a:lnSpc>
                <a:spcPct val="150000"/>
              </a:lnSpc>
              <a:spcAft>
                <a:spcPts val="600"/>
              </a:spcAft>
            </a:pPr>
            <a:r>
              <a:rPr lang="it-IT" sz="900" i="1" dirty="0">
                <a:effectLst/>
                <a:latin typeface="Montserrat" pitchFamily="2" charset="0"/>
                <a:ea typeface="Calibri" panose="020F0502020204030204" pitchFamily="34" charset="0"/>
              </a:rPr>
              <a:t>Promuovere una crescita economica duratura, inclusiva e sostenibile</a:t>
            </a:r>
            <a:r>
              <a:rPr lang="it-IT" sz="900" i="1" dirty="0">
                <a:latin typeface="Montserrat" pitchFamily="2" charset="0"/>
                <a:ea typeface="Calibri" panose="020F0502020204030204" pitchFamily="34" charset="0"/>
              </a:rPr>
              <a:t>, la piena e produttiva occupazione e un lavoro dignitoso per tutti.</a:t>
            </a:r>
            <a:endParaRPr lang="it-IT" sz="900" i="1" dirty="0">
              <a:effectLst/>
              <a:latin typeface="Montserrat" pitchFamily="2" charset="0"/>
              <a:ea typeface="Times New Roman" panose="02020603050405020304" pitchFamily="18" charset="0"/>
            </a:endParaRPr>
          </a:p>
        </p:txBody>
      </p:sp>
      <p:grpSp>
        <p:nvGrpSpPr>
          <p:cNvPr id="24" name="Gruppo 23">
            <a:extLst>
              <a:ext uri="{FF2B5EF4-FFF2-40B4-BE49-F238E27FC236}">
                <a16:creationId xmlns:a16="http://schemas.microsoft.com/office/drawing/2014/main" id="{87F40001-114E-7A06-FCB6-A66A46DFD88E}"/>
              </a:ext>
            </a:extLst>
          </p:cNvPr>
          <p:cNvGrpSpPr/>
          <p:nvPr/>
        </p:nvGrpSpPr>
        <p:grpSpPr>
          <a:xfrm>
            <a:off x="751374" y="806116"/>
            <a:ext cx="5355252" cy="0"/>
            <a:chOff x="647263" y="806116"/>
            <a:chExt cx="5355252" cy="0"/>
          </a:xfrm>
        </p:grpSpPr>
        <p:cxnSp>
          <p:nvCxnSpPr>
            <p:cNvPr id="25" name="Connettore diritto 24">
              <a:extLst>
                <a:ext uri="{FF2B5EF4-FFF2-40B4-BE49-F238E27FC236}">
                  <a16:creationId xmlns:a16="http://schemas.microsoft.com/office/drawing/2014/main" id="{2F358D7E-8EA1-2B08-0BD2-7CE6EFC0E965}"/>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124DF509-0808-549E-7AAE-63956A444018}"/>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grpSp>
        <p:nvGrpSpPr>
          <p:cNvPr id="27" name="Gruppo 26">
            <a:extLst>
              <a:ext uri="{FF2B5EF4-FFF2-40B4-BE49-F238E27FC236}">
                <a16:creationId xmlns:a16="http://schemas.microsoft.com/office/drawing/2014/main" id="{E67D0847-04E6-6E61-DAA4-C3FA2B00B698}"/>
              </a:ext>
            </a:extLst>
          </p:cNvPr>
          <p:cNvGrpSpPr/>
          <p:nvPr/>
        </p:nvGrpSpPr>
        <p:grpSpPr>
          <a:xfrm>
            <a:off x="751374" y="9439350"/>
            <a:ext cx="5355252" cy="0"/>
            <a:chOff x="647263" y="806116"/>
            <a:chExt cx="5355252" cy="0"/>
          </a:xfrm>
        </p:grpSpPr>
        <p:cxnSp>
          <p:nvCxnSpPr>
            <p:cNvPr id="28" name="Connettore diritto 27">
              <a:extLst>
                <a:ext uri="{FF2B5EF4-FFF2-40B4-BE49-F238E27FC236}">
                  <a16:creationId xmlns:a16="http://schemas.microsoft.com/office/drawing/2014/main" id="{679E536E-8442-5E6E-EBEE-E392F35E0847}"/>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1E3C4712-B051-959D-4021-D85E712D3F6D}"/>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grpSp>
        <p:nvGrpSpPr>
          <p:cNvPr id="51" name="Gruppo 50">
            <a:extLst>
              <a:ext uri="{FF2B5EF4-FFF2-40B4-BE49-F238E27FC236}">
                <a16:creationId xmlns:a16="http://schemas.microsoft.com/office/drawing/2014/main" id="{99DFF672-E18D-8426-91CA-3B4AAE1E4EC0}"/>
              </a:ext>
            </a:extLst>
          </p:cNvPr>
          <p:cNvGrpSpPr/>
          <p:nvPr/>
        </p:nvGrpSpPr>
        <p:grpSpPr>
          <a:xfrm>
            <a:off x="3540831" y="4627022"/>
            <a:ext cx="2680138" cy="853571"/>
            <a:chOff x="3437386" y="4497566"/>
            <a:chExt cx="2965901" cy="914400"/>
          </a:xfrm>
        </p:grpSpPr>
        <p:sp>
          <p:nvSpPr>
            <p:cNvPr id="45" name="Rettangolo 44">
              <a:extLst>
                <a:ext uri="{FF2B5EF4-FFF2-40B4-BE49-F238E27FC236}">
                  <a16:creationId xmlns:a16="http://schemas.microsoft.com/office/drawing/2014/main" id="{E439600E-D370-3695-1AD9-CC1DC8742962}"/>
                </a:ext>
              </a:extLst>
            </p:cNvPr>
            <p:cNvSpPr/>
            <p:nvPr/>
          </p:nvSpPr>
          <p:spPr>
            <a:xfrm>
              <a:off x="3437386" y="4497566"/>
              <a:ext cx="2965901" cy="914400"/>
            </a:xfrm>
            <a:prstGeom prst="rect">
              <a:avLst/>
            </a:prstGeom>
            <a:solidFill>
              <a:srgbClr val="DE49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059" name="Picture 11" descr="Agenda 2030 » Rete Bibliotecaria Bresciana e Cremonese">
              <a:extLst>
                <a:ext uri="{FF2B5EF4-FFF2-40B4-BE49-F238E27FC236}">
                  <a16:creationId xmlns:a16="http://schemas.microsoft.com/office/drawing/2014/main" id="{2B20C2CE-F244-851A-8065-72D879ECF2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596" t="21397" r="17693" b="56004"/>
            <a:stretch/>
          </p:blipFill>
          <p:spPr bwMode="auto">
            <a:xfrm>
              <a:off x="4565740" y="4525519"/>
              <a:ext cx="829469" cy="8452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uppo 51">
            <a:extLst>
              <a:ext uri="{FF2B5EF4-FFF2-40B4-BE49-F238E27FC236}">
                <a16:creationId xmlns:a16="http://schemas.microsoft.com/office/drawing/2014/main" id="{9BB992D3-A4AD-EF4C-CD38-35FC822E61BD}"/>
              </a:ext>
            </a:extLst>
          </p:cNvPr>
          <p:cNvGrpSpPr/>
          <p:nvPr/>
        </p:nvGrpSpPr>
        <p:grpSpPr>
          <a:xfrm>
            <a:off x="3540831" y="7324071"/>
            <a:ext cx="2768599" cy="853570"/>
            <a:chOff x="3441980" y="7051115"/>
            <a:chExt cx="2965901" cy="914400"/>
          </a:xfrm>
        </p:grpSpPr>
        <p:sp>
          <p:nvSpPr>
            <p:cNvPr id="46" name="Rettangolo 45">
              <a:extLst>
                <a:ext uri="{FF2B5EF4-FFF2-40B4-BE49-F238E27FC236}">
                  <a16:creationId xmlns:a16="http://schemas.microsoft.com/office/drawing/2014/main" id="{65C64D4A-9945-5222-1C17-76EAB0C485BA}"/>
                </a:ext>
              </a:extLst>
            </p:cNvPr>
            <p:cNvSpPr/>
            <p:nvPr/>
          </p:nvSpPr>
          <p:spPr>
            <a:xfrm>
              <a:off x="3441980" y="7051115"/>
              <a:ext cx="2965901" cy="914400"/>
            </a:xfrm>
            <a:prstGeom prst="rect">
              <a:avLst/>
            </a:prstGeom>
            <a:solidFill>
              <a:srgbClr val="8A2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0" name="Picture 11" descr="Agenda 2030 » Rete Bibliotecaria Bresciana e Cremonese">
              <a:extLst>
                <a:ext uri="{FF2B5EF4-FFF2-40B4-BE49-F238E27FC236}">
                  <a16:creationId xmlns:a16="http://schemas.microsoft.com/office/drawing/2014/main" id="{D701D65B-19B2-E56C-3BEB-8C6CFDA876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39" t="48083" r="67790" b="28842"/>
            <a:stretch/>
          </p:blipFill>
          <p:spPr bwMode="auto">
            <a:xfrm>
              <a:off x="4526050" y="7054078"/>
              <a:ext cx="911758" cy="8630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uppo 52">
            <a:extLst>
              <a:ext uri="{FF2B5EF4-FFF2-40B4-BE49-F238E27FC236}">
                <a16:creationId xmlns:a16="http://schemas.microsoft.com/office/drawing/2014/main" id="{34A806EA-F119-B60E-B030-9030ABD460D0}"/>
              </a:ext>
            </a:extLst>
          </p:cNvPr>
          <p:cNvGrpSpPr/>
          <p:nvPr/>
        </p:nvGrpSpPr>
        <p:grpSpPr>
          <a:xfrm>
            <a:off x="3540831" y="6071651"/>
            <a:ext cx="2768599" cy="853570"/>
            <a:chOff x="3437386" y="4497566"/>
            <a:chExt cx="2965901" cy="914400"/>
          </a:xfrm>
        </p:grpSpPr>
        <p:sp>
          <p:nvSpPr>
            <p:cNvPr id="54" name="Rettangolo 53">
              <a:extLst>
                <a:ext uri="{FF2B5EF4-FFF2-40B4-BE49-F238E27FC236}">
                  <a16:creationId xmlns:a16="http://schemas.microsoft.com/office/drawing/2014/main" id="{0D8EEBD0-8E2D-7ECF-24B7-BC9EF5DA7D9B}"/>
                </a:ext>
              </a:extLst>
            </p:cNvPr>
            <p:cNvSpPr/>
            <p:nvPr/>
          </p:nvSpPr>
          <p:spPr>
            <a:xfrm>
              <a:off x="3437386" y="4497566"/>
              <a:ext cx="2965901" cy="914400"/>
            </a:xfrm>
            <a:prstGeom prst="rect">
              <a:avLst/>
            </a:prstGeom>
            <a:solidFill>
              <a:srgbClr val="CD26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5" name="Picture 11" descr="Agenda 2030 » Rete Bibliotecaria Bresciana e Cremonese">
              <a:extLst>
                <a:ext uri="{FF2B5EF4-FFF2-40B4-BE49-F238E27FC236}">
                  <a16:creationId xmlns:a16="http://schemas.microsoft.com/office/drawing/2014/main" id="{0AAFE936-F987-1357-535D-50C2059E6A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615" t="48948" r="34283" b="28665"/>
            <a:stretch/>
          </p:blipFill>
          <p:spPr bwMode="auto">
            <a:xfrm>
              <a:off x="4565740" y="4534183"/>
              <a:ext cx="853168" cy="8373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23160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95C572C-9E04-677B-1319-6E54A714D8A6}"/>
              </a:ext>
            </a:extLst>
          </p:cNvPr>
          <p:cNvSpPr>
            <a:spLocks noGrp="1"/>
          </p:cNvSpPr>
          <p:nvPr>
            <p:ph type="sldNum" sz="quarter" idx="12"/>
          </p:nvPr>
        </p:nvSpPr>
        <p:spPr/>
        <p:txBody>
          <a:bodyPr/>
          <a:lstStyle/>
          <a:p>
            <a:fld id="{5ED02D3F-4CE2-4308-9E73-E32A300A1EED}" type="slidenum">
              <a:rPr lang="it-IT" smtClean="0"/>
              <a:t>5</a:t>
            </a:fld>
            <a:endParaRPr lang="it-IT"/>
          </a:p>
        </p:txBody>
      </p:sp>
      <p:sp>
        <p:nvSpPr>
          <p:cNvPr id="6" name="CasellaDiTesto 5">
            <a:extLst>
              <a:ext uri="{FF2B5EF4-FFF2-40B4-BE49-F238E27FC236}">
                <a16:creationId xmlns:a16="http://schemas.microsoft.com/office/drawing/2014/main" id="{0E0E802C-C4BD-5613-0DB7-53407C36C44A}"/>
              </a:ext>
            </a:extLst>
          </p:cNvPr>
          <p:cNvSpPr txBox="1"/>
          <p:nvPr/>
        </p:nvSpPr>
        <p:spPr>
          <a:xfrm>
            <a:off x="558801" y="1104900"/>
            <a:ext cx="2768600" cy="7529882"/>
          </a:xfrm>
          <a:prstGeom prst="rect">
            <a:avLst/>
          </a:prstGeom>
          <a:noFill/>
        </p:spPr>
        <p:txBody>
          <a:bodyPr wrap="square" rtlCol="0">
            <a:spAutoFit/>
          </a:bodyPr>
          <a:lstStyle/>
          <a:p>
            <a:pPr algn="just">
              <a:lnSpc>
                <a:spcPct val="150000"/>
              </a:lnSpc>
              <a:spcAft>
                <a:spcPts val="600"/>
              </a:spcAft>
            </a:pPr>
            <a:r>
              <a:rPr lang="it-IT" sz="1000" dirty="0">
                <a:effectLst/>
                <a:latin typeface="Montserrat" pitchFamily="2" charset="0"/>
                <a:ea typeface="Calibri" panose="020F0502020204030204" pitchFamily="34" charset="0"/>
              </a:rPr>
              <a:t>L’Unione Europea, nel marzo del 2020, ha predisposto il documento </a:t>
            </a:r>
            <a:r>
              <a:rPr lang="it-IT" sz="1000" i="1" dirty="0">
                <a:effectLst/>
                <a:latin typeface="Montserrat" pitchFamily="2" charset="0"/>
                <a:ea typeface="Calibri" panose="020F0502020204030204" pitchFamily="34" charset="0"/>
              </a:rPr>
              <a:t>“Un'Unione dell'uguaglianza: la strategia per la parità di genere 2020-2025 (Gender Equality Strategy)” </a:t>
            </a:r>
            <a:r>
              <a:rPr lang="it-IT" sz="1000" dirty="0">
                <a:effectLst/>
                <a:latin typeface="Montserrat" pitchFamily="2" charset="0"/>
                <a:ea typeface="Calibri" panose="020F0502020204030204" pitchFamily="34" charset="0"/>
              </a:rPr>
              <a:t>definendo obiettivi politici e azioni chiave per raggiungere la parità di genere entro il 2025.</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effectLst/>
                <a:latin typeface="Montserrat" pitchFamily="2" charset="0"/>
                <a:ea typeface="Calibri" panose="020F0502020204030204" pitchFamily="34" charset="0"/>
              </a:rPr>
              <a:t>Nel mese di luglio 2021, ispirandosi alla </a:t>
            </a:r>
            <a:r>
              <a:rPr lang="it-IT" sz="1000" i="1" dirty="0">
                <a:effectLst/>
                <a:latin typeface="Montserrat" pitchFamily="2" charset="0"/>
                <a:ea typeface="Calibri" panose="020F0502020204030204" pitchFamily="34" charset="0"/>
              </a:rPr>
              <a:t>Gender Equality Strategy </a:t>
            </a:r>
            <a:r>
              <a:rPr lang="it-IT" sz="1000" dirty="0">
                <a:effectLst/>
                <a:latin typeface="Montserrat" pitchFamily="2" charset="0"/>
                <a:ea typeface="Calibri" panose="020F0502020204030204" pitchFamily="34" charset="0"/>
              </a:rPr>
              <a:t>europea, l’Italia ha predisposto la Strategia Nazionale sulla Parità di Genere 2021-2026, di cui uno dei dispositivi legislativi è la </a:t>
            </a:r>
            <a:r>
              <a:rPr lang="it-IT" sz="1000" b="1" dirty="0">
                <a:effectLst/>
                <a:latin typeface="Montserrat" pitchFamily="2" charset="0"/>
                <a:ea typeface="Calibri" panose="020F0502020204030204" pitchFamily="34" charset="0"/>
              </a:rPr>
              <a:t>Legge 5 novembre 2021 n. 162 sulla parità salariale</a:t>
            </a:r>
            <a:r>
              <a:rPr lang="it-IT" sz="1000" dirty="0">
                <a:effectLst/>
                <a:latin typeface="Montserrat" pitchFamily="2" charset="0"/>
                <a:ea typeface="Calibri" panose="020F0502020204030204" pitchFamily="34" charset="0"/>
              </a:rPr>
              <a:t>. </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effectLst/>
                <a:latin typeface="Montserrat" pitchFamily="2" charset="0"/>
                <a:ea typeface="Calibri" panose="020F0502020204030204" pitchFamily="34" charset="0"/>
              </a:rPr>
              <a:t>Sulla stessa scia, nel marzo 2022, sono state emesse anche le Linee Guida UNI/</a:t>
            </a:r>
            <a:r>
              <a:rPr lang="it-IT" sz="1000" dirty="0" err="1">
                <a:effectLst/>
                <a:latin typeface="Montserrat" pitchFamily="2" charset="0"/>
                <a:ea typeface="Calibri" panose="020F0502020204030204" pitchFamily="34" charset="0"/>
              </a:rPr>
              <a:t>PdR</a:t>
            </a:r>
            <a:r>
              <a:rPr lang="it-IT" sz="1000" dirty="0">
                <a:effectLst/>
                <a:latin typeface="Montserrat" pitchFamily="2" charset="0"/>
                <a:ea typeface="Calibri" panose="020F0502020204030204" pitchFamily="34" charset="0"/>
              </a:rPr>
              <a:t> 125:2022 per l’ottenimento della Certificazione sulla parità di genere. Essa prevede un insieme di indicatori prestazionali (</a:t>
            </a:r>
            <a:r>
              <a:rPr lang="it-IT" sz="1000" i="1" dirty="0">
                <a:effectLst/>
                <a:latin typeface="Montserrat" pitchFamily="2" charset="0"/>
                <a:ea typeface="Calibri" panose="020F0502020204030204" pitchFamily="34" charset="0"/>
              </a:rPr>
              <a:t>Key performance </a:t>
            </a:r>
            <a:r>
              <a:rPr lang="it-IT" sz="1000" i="1" dirty="0" err="1">
                <a:effectLst/>
                <a:latin typeface="Montserrat" pitchFamily="2" charset="0"/>
                <a:ea typeface="Calibri" panose="020F0502020204030204" pitchFamily="34" charset="0"/>
              </a:rPr>
              <a:t>indicator</a:t>
            </a:r>
            <a:r>
              <a:rPr lang="it-IT" sz="1000" dirty="0">
                <a:effectLst/>
                <a:latin typeface="Montserrat" pitchFamily="2" charset="0"/>
                <a:ea typeface="Calibri" panose="020F0502020204030204" pitchFamily="34" charset="0"/>
              </a:rPr>
              <a:t> – </a:t>
            </a:r>
            <a:r>
              <a:rPr lang="it-IT" sz="1000" dirty="0" err="1">
                <a:effectLst/>
                <a:latin typeface="Montserrat" pitchFamily="2" charset="0"/>
                <a:ea typeface="Calibri" panose="020F0502020204030204" pitchFamily="34" charset="0"/>
              </a:rPr>
              <a:t>Kpi</a:t>
            </a:r>
            <a:r>
              <a:rPr lang="it-IT" sz="1000" dirty="0">
                <a:effectLst/>
                <a:latin typeface="Montserrat" pitchFamily="2" charset="0"/>
                <a:ea typeface="Calibri" panose="020F0502020204030204" pitchFamily="34" charset="0"/>
              </a:rPr>
              <a:t>) definiti come percorribili, pertinenti e confrontabili e in grado di guidare il cambiamento delle politiche per la parità di genere delle imprese; in linea con quanto previsto già nella UNI EN ISO 26000 sulla responsabilità sociale delle</a:t>
            </a:r>
          </a:p>
        </p:txBody>
      </p:sp>
      <p:sp>
        <p:nvSpPr>
          <p:cNvPr id="8" name="CasellaDiTesto 7">
            <a:extLst>
              <a:ext uri="{FF2B5EF4-FFF2-40B4-BE49-F238E27FC236}">
                <a16:creationId xmlns:a16="http://schemas.microsoft.com/office/drawing/2014/main" id="{69676C8A-F1D2-4B52-899D-C0394B9BDCA0}"/>
              </a:ext>
            </a:extLst>
          </p:cNvPr>
          <p:cNvSpPr txBox="1"/>
          <p:nvPr/>
        </p:nvSpPr>
        <p:spPr>
          <a:xfrm>
            <a:off x="3540833" y="1104900"/>
            <a:ext cx="2768600" cy="7683770"/>
          </a:xfrm>
          <a:prstGeom prst="rect">
            <a:avLst/>
          </a:prstGeom>
          <a:noFill/>
        </p:spPr>
        <p:txBody>
          <a:bodyPr wrap="square" rtlCol="0">
            <a:spAutoFit/>
          </a:bodyPr>
          <a:lstStyle/>
          <a:p>
            <a:pPr algn="just">
              <a:lnSpc>
                <a:spcPct val="150000"/>
              </a:lnSpc>
              <a:spcAft>
                <a:spcPts val="600"/>
              </a:spcAft>
            </a:pPr>
            <a:r>
              <a:rPr lang="it-IT" sz="1000" dirty="0">
                <a:effectLst/>
                <a:latin typeface="Montserrat" pitchFamily="2" charset="0"/>
                <a:ea typeface="Calibri" panose="020F0502020204030204" pitchFamily="34" charset="0"/>
              </a:rPr>
              <a:t>organizzazioni e come suggerito nella UNI ISO 30415, che fornisce una guida sulla gestione delle risorse umane e sul tema della Diversità e Inclusione.</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effectLst/>
                <a:latin typeface="Montserrat" pitchFamily="2" charset="0"/>
                <a:ea typeface="Calibri" panose="020F0502020204030204" pitchFamily="34" charset="0"/>
              </a:rPr>
              <a:t>È bene chiarire che la prassi di riferimento UNI/</a:t>
            </a:r>
            <a:r>
              <a:rPr lang="it-IT" sz="1000" dirty="0" err="1">
                <a:effectLst/>
                <a:latin typeface="Montserrat" pitchFamily="2" charset="0"/>
                <a:ea typeface="Calibri" panose="020F0502020204030204" pitchFamily="34" charset="0"/>
              </a:rPr>
              <a:t>PdR</a:t>
            </a:r>
            <a:r>
              <a:rPr lang="it-IT" sz="1000" dirty="0">
                <a:effectLst/>
                <a:latin typeface="Montserrat" pitchFamily="2" charset="0"/>
                <a:ea typeface="Calibri" panose="020F0502020204030204" pitchFamily="34" charset="0"/>
              </a:rPr>
              <a:t> 125:2022 non è una norma nazionale, ma un documento pubblicato da UNI, che riflette gli esiti del confronto svoltosi nel Tavolo di lavoro sulla certificazione di genere delle imprese.</a:t>
            </a:r>
          </a:p>
          <a:p>
            <a:pPr algn="just">
              <a:lnSpc>
                <a:spcPct val="150000"/>
              </a:lnSpc>
              <a:spcAft>
                <a:spcPts val="600"/>
              </a:spcAft>
            </a:pPr>
            <a:r>
              <a:rPr lang="it-IT" sz="1000" dirty="0">
                <a:effectLst/>
                <a:latin typeface="Montserrat" pitchFamily="2" charset="0"/>
                <a:ea typeface="Calibri" panose="020F0502020204030204" pitchFamily="34" charset="0"/>
              </a:rPr>
              <a:t>Con gli interventi intrapresi in questo ultimo periodo, la</a:t>
            </a:r>
            <a:r>
              <a:rPr lang="it-IT" sz="1000" dirty="0">
                <a:latin typeface="Montserrat" pitchFamily="2" charset="0"/>
                <a:ea typeface="Calibri" panose="020F0502020204030204" pitchFamily="34" charset="0"/>
              </a:rPr>
              <a:t> Società</a:t>
            </a:r>
            <a:r>
              <a:rPr lang="it-IT" sz="1000" dirty="0">
                <a:effectLst/>
                <a:latin typeface="Montserrat" pitchFamily="2" charset="0"/>
                <a:ea typeface="Calibri" panose="020F0502020204030204" pitchFamily="34" charset="0"/>
              </a:rPr>
              <a:t>, ad oggi, risulta allineata agli obiettivi dell’Agenda 2030 ONU e, in generale, con le politiche di inclusività condotte dal nostro Paese e dall’Unione Europea.</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effectLst/>
                <a:latin typeface="Montserrat" pitchFamily="2" charset="0"/>
                <a:ea typeface="Calibri" panose="020F0502020204030204" pitchFamily="34" charset="0"/>
              </a:rPr>
              <a:t>Oggi, le aziende hanno l’opportunità e il dovere nella loro crescita di generare un impatto positivo a beneficio della società e dell’ambiente, agendo come un </a:t>
            </a:r>
            <a:r>
              <a:rPr lang="it-IT" sz="1000" i="1" dirty="0">
                <a:effectLst/>
                <a:latin typeface="Montserrat" pitchFamily="2" charset="0"/>
                <a:ea typeface="Calibri" panose="020F0502020204030204" pitchFamily="34" charset="0"/>
              </a:rPr>
              <a:t>Responsible business</a:t>
            </a:r>
            <a:r>
              <a:rPr lang="it-IT" sz="1000" dirty="0">
                <a:effectLst/>
                <a:latin typeface="Montserrat" pitchFamily="2" charset="0"/>
                <a:ea typeface="Calibri" panose="020F0502020204030204" pitchFamily="34" charset="0"/>
              </a:rPr>
              <a:t>.</a:t>
            </a:r>
          </a:p>
          <a:p>
            <a:pPr algn="just">
              <a:lnSpc>
                <a:spcPct val="150000"/>
              </a:lnSpc>
              <a:spcAft>
                <a:spcPts val="600"/>
              </a:spcAft>
            </a:pPr>
            <a:r>
              <a:rPr lang="it-IT" sz="1000" dirty="0">
                <a:effectLst/>
                <a:latin typeface="Montserrat" pitchFamily="2" charset="0"/>
                <a:ea typeface="Calibri" panose="020F0502020204030204" pitchFamily="34" charset="0"/>
              </a:rPr>
              <a:t>In questo contesto, l’obiettivo delle pari opportunità per tutti diventa sempre più cruciale perché adesso è il momento di velocizzare il cambiamento per diffondere la cultura dell’uguaglianza e delle pari opportunità a beneficio di tutti.</a:t>
            </a:r>
          </a:p>
        </p:txBody>
      </p:sp>
      <p:grpSp>
        <p:nvGrpSpPr>
          <p:cNvPr id="23" name="Gruppo 22">
            <a:extLst>
              <a:ext uri="{FF2B5EF4-FFF2-40B4-BE49-F238E27FC236}">
                <a16:creationId xmlns:a16="http://schemas.microsoft.com/office/drawing/2014/main" id="{06A6AB11-4E90-9C91-E24E-3A8D428045E8}"/>
              </a:ext>
            </a:extLst>
          </p:cNvPr>
          <p:cNvGrpSpPr/>
          <p:nvPr/>
        </p:nvGrpSpPr>
        <p:grpSpPr>
          <a:xfrm>
            <a:off x="751374" y="806116"/>
            <a:ext cx="5355252" cy="0"/>
            <a:chOff x="647263" y="806116"/>
            <a:chExt cx="5355252" cy="0"/>
          </a:xfrm>
        </p:grpSpPr>
        <p:cxnSp>
          <p:nvCxnSpPr>
            <p:cNvPr id="24" name="Connettore diritto 23">
              <a:extLst>
                <a:ext uri="{FF2B5EF4-FFF2-40B4-BE49-F238E27FC236}">
                  <a16:creationId xmlns:a16="http://schemas.microsoft.com/office/drawing/2014/main" id="{79AD1F6A-F72D-AEC3-CEEB-2DB68CC8F58B}"/>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E68376CB-42C3-A780-984B-6632D209CCEA}"/>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grpSp>
        <p:nvGrpSpPr>
          <p:cNvPr id="26" name="Gruppo 25">
            <a:extLst>
              <a:ext uri="{FF2B5EF4-FFF2-40B4-BE49-F238E27FC236}">
                <a16:creationId xmlns:a16="http://schemas.microsoft.com/office/drawing/2014/main" id="{E07DA1A1-6234-EE6A-A669-E49C6887ED9C}"/>
              </a:ext>
            </a:extLst>
          </p:cNvPr>
          <p:cNvGrpSpPr/>
          <p:nvPr/>
        </p:nvGrpSpPr>
        <p:grpSpPr>
          <a:xfrm>
            <a:off x="751374" y="9439350"/>
            <a:ext cx="5355252" cy="0"/>
            <a:chOff x="647263" y="806116"/>
            <a:chExt cx="5355252" cy="0"/>
          </a:xfrm>
        </p:grpSpPr>
        <p:cxnSp>
          <p:nvCxnSpPr>
            <p:cNvPr id="27" name="Connettore diritto 26">
              <a:extLst>
                <a:ext uri="{FF2B5EF4-FFF2-40B4-BE49-F238E27FC236}">
                  <a16:creationId xmlns:a16="http://schemas.microsoft.com/office/drawing/2014/main" id="{FC75AB99-AB80-2730-F52F-CB359BFAE534}"/>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64DB875B-D1CC-E085-0108-6C3AD679BF1E}"/>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582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95C572C-9E04-677B-1319-6E54A714D8A6}"/>
              </a:ext>
            </a:extLst>
          </p:cNvPr>
          <p:cNvSpPr>
            <a:spLocks noGrp="1"/>
          </p:cNvSpPr>
          <p:nvPr>
            <p:ph type="sldNum" sz="quarter" idx="12"/>
          </p:nvPr>
        </p:nvSpPr>
        <p:spPr/>
        <p:txBody>
          <a:bodyPr/>
          <a:lstStyle/>
          <a:p>
            <a:fld id="{5ED02D3F-4CE2-4308-9E73-E32A300A1EED}" type="slidenum">
              <a:rPr lang="it-IT" smtClean="0"/>
              <a:t>6</a:t>
            </a:fld>
            <a:endParaRPr lang="it-IT"/>
          </a:p>
        </p:txBody>
      </p:sp>
      <p:sp>
        <p:nvSpPr>
          <p:cNvPr id="6" name="CasellaDiTesto 5">
            <a:extLst>
              <a:ext uri="{FF2B5EF4-FFF2-40B4-BE49-F238E27FC236}">
                <a16:creationId xmlns:a16="http://schemas.microsoft.com/office/drawing/2014/main" id="{0E0E802C-C4BD-5613-0DB7-53407C36C44A}"/>
              </a:ext>
            </a:extLst>
          </p:cNvPr>
          <p:cNvSpPr txBox="1"/>
          <p:nvPr/>
        </p:nvSpPr>
        <p:spPr>
          <a:xfrm>
            <a:off x="571455" y="1104900"/>
            <a:ext cx="2768600" cy="8222379"/>
          </a:xfrm>
          <a:prstGeom prst="rect">
            <a:avLst/>
          </a:prstGeom>
          <a:noFill/>
        </p:spPr>
        <p:txBody>
          <a:bodyPr wrap="square" rtlCol="0">
            <a:spAutoFit/>
          </a:bodyPr>
          <a:lstStyle/>
          <a:p>
            <a:pPr algn="just">
              <a:lnSpc>
                <a:spcPct val="150000"/>
              </a:lnSpc>
              <a:spcAft>
                <a:spcPts val="600"/>
              </a:spcAft>
            </a:pPr>
            <a:r>
              <a:rPr lang="it-IT" sz="1000" b="1" dirty="0">
                <a:effectLst/>
                <a:latin typeface="Montserrat" pitchFamily="2" charset="0"/>
                <a:ea typeface="Calibri" panose="020F0502020204030204" pitchFamily="34" charset="0"/>
              </a:rPr>
              <a:t>PRINCIPI CHIAVE</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effectLst/>
                <a:latin typeface="Montserrat" pitchFamily="2" charset="0"/>
                <a:ea typeface="Calibri" panose="020F0502020204030204" pitchFamily="34" charset="0"/>
              </a:rPr>
              <a:t>Lo sviluppo di un posto di lavoro inclusivo richiede un impegno costante verso la diversità e l'inclusione (D&amp;I) e la parità di genere per affrontare le disuguaglianze nei sistemi, nelle politiche, nei processi e nelle pratiche delle organizzazioni, nonché nei pregiudizi e nei comportamenti consci e inconsci delle persone </a:t>
            </a:r>
            <a:r>
              <a:rPr lang="it-IT" sz="1000" i="1" dirty="0">
                <a:effectLst/>
                <a:latin typeface="Montserrat" pitchFamily="2" charset="0"/>
                <a:ea typeface="Calibri" panose="020F0502020204030204" pitchFamily="34" charset="0"/>
              </a:rPr>
              <a:t>(</a:t>
            </a:r>
            <a:r>
              <a:rPr lang="it-IT" sz="1000" i="1" dirty="0" err="1">
                <a:effectLst/>
                <a:latin typeface="Montserrat" pitchFamily="2" charset="0"/>
                <a:ea typeface="Calibri" panose="020F0502020204030204" pitchFamily="34" charset="0"/>
              </a:rPr>
              <a:t>unconscius</a:t>
            </a:r>
            <a:r>
              <a:rPr lang="it-IT" sz="1000" i="1" dirty="0">
                <a:effectLst/>
                <a:latin typeface="Montserrat" pitchFamily="2" charset="0"/>
                <a:ea typeface="Calibri" panose="020F0502020204030204" pitchFamily="34" charset="0"/>
              </a:rPr>
              <a:t> </a:t>
            </a:r>
            <a:r>
              <a:rPr lang="it-IT" sz="1000" i="1" dirty="0" err="1">
                <a:effectLst/>
                <a:latin typeface="Montserrat" pitchFamily="2" charset="0"/>
                <a:ea typeface="Calibri" panose="020F0502020204030204" pitchFamily="34" charset="0"/>
              </a:rPr>
              <a:t>bias</a:t>
            </a:r>
            <a:r>
              <a:rPr lang="it-IT" sz="1000" i="1" dirty="0">
                <a:effectLst/>
                <a:latin typeface="Montserrat" pitchFamily="2" charset="0"/>
                <a:ea typeface="Calibri" panose="020F0502020204030204" pitchFamily="34" charset="0"/>
              </a:rPr>
              <a:t>).</a:t>
            </a:r>
          </a:p>
          <a:p>
            <a:pPr algn="just">
              <a:lnSpc>
                <a:spcPct val="150000"/>
              </a:lnSpc>
              <a:spcAft>
                <a:spcPts val="600"/>
              </a:spcAft>
            </a:pPr>
            <a:r>
              <a:rPr lang="it-IT" sz="1000" dirty="0">
                <a:effectLst/>
                <a:latin typeface="Montserrat" pitchFamily="2" charset="0"/>
                <a:ea typeface="Calibri" panose="020F0502020204030204" pitchFamily="34" charset="0"/>
              </a:rPr>
              <a:t>Per «</a:t>
            </a:r>
            <a:r>
              <a:rPr lang="it-IT" sz="1000" i="1" dirty="0" err="1">
                <a:effectLst/>
                <a:latin typeface="Montserrat" pitchFamily="2" charset="0"/>
                <a:ea typeface="Calibri" panose="020F0502020204030204" pitchFamily="34" charset="0"/>
              </a:rPr>
              <a:t>bias</a:t>
            </a:r>
            <a:r>
              <a:rPr lang="it-IT" sz="1000" i="1" dirty="0">
                <a:effectLst/>
                <a:latin typeface="Montserrat" pitchFamily="2" charset="0"/>
                <a:ea typeface="Calibri" panose="020F0502020204030204" pitchFamily="34" charset="0"/>
              </a:rPr>
              <a:t>»</a:t>
            </a:r>
            <a:r>
              <a:rPr lang="it-IT" sz="1000" dirty="0">
                <a:effectLst/>
                <a:latin typeface="Montserrat" pitchFamily="2" charset="0"/>
                <a:ea typeface="Calibri" panose="020F0502020204030204" pitchFamily="34" charset="0"/>
              </a:rPr>
              <a:t> si intende l’insieme dei pregiudizi</a:t>
            </a:r>
            <a:r>
              <a:rPr lang="it-IT" sz="1000" b="1" dirty="0">
                <a:effectLst/>
                <a:latin typeface="Montserrat" pitchFamily="2" charset="0"/>
                <a:ea typeface="Calibri" panose="020F0502020204030204" pitchFamily="34" charset="0"/>
              </a:rPr>
              <a:t> </a:t>
            </a:r>
            <a:r>
              <a:rPr lang="it-IT" sz="1000" dirty="0">
                <a:effectLst/>
                <a:latin typeface="Montserrat" pitchFamily="2" charset="0"/>
                <a:ea typeface="Calibri" panose="020F0502020204030204" pitchFamily="34" charset="0"/>
              </a:rPr>
              <a:t>che impattano attivamente sul ragionamento di ciascuno di noi, andando ad alterare la realtà ed il nostro modo di valutarla. Tali pregiudizi nascono da stereotipi, da esperienze e concetti preesistenti disancorati da qualsivoglia connessione logica. </a:t>
            </a:r>
          </a:p>
          <a:p>
            <a:pPr algn="just">
              <a:lnSpc>
                <a:spcPct val="150000"/>
              </a:lnSpc>
              <a:spcAft>
                <a:spcPts val="600"/>
              </a:spcAft>
            </a:pPr>
            <a:r>
              <a:rPr lang="it-IT" sz="1000" dirty="0">
                <a:effectLst/>
                <a:latin typeface="Montserrat" pitchFamily="2" charset="0"/>
                <a:ea typeface="Calibri" panose="020F0502020204030204" pitchFamily="34" charset="0"/>
              </a:rPr>
              <a:t>All’interno del novero dei </a:t>
            </a:r>
            <a:r>
              <a:rPr lang="it-IT" sz="1000" i="1" dirty="0">
                <a:latin typeface="Montserrat" pitchFamily="2" charset="0"/>
                <a:ea typeface="Calibri" panose="020F0502020204030204" pitchFamily="34" charset="0"/>
              </a:rPr>
              <a:t>pregiudizi</a:t>
            </a:r>
            <a:r>
              <a:rPr lang="it-IT" sz="1000" dirty="0">
                <a:effectLst/>
                <a:latin typeface="Montserrat" pitchFamily="2" charset="0"/>
                <a:ea typeface="Calibri" panose="020F0502020204030204" pitchFamily="34" charset="0"/>
              </a:rPr>
              <a:t>, sicuramente tra i più impattanti troviamo i </a:t>
            </a:r>
            <a:r>
              <a:rPr lang="it-IT" sz="1000" i="1" dirty="0" err="1">
                <a:effectLst/>
                <a:latin typeface="Montserrat" pitchFamily="2" charset="0"/>
                <a:ea typeface="Calibri" panose="020F0502020204030204" pitchFamily="34" charset="0"/>
              </a:rPr>
              <a:t>bias</a:t>
            </a:r>
            <a:r>
              <a:rPr lang="it-IT" sz="1000" dirty="0">
                <a:effectLst/>
                <a:latin typeface="Montserrat" pitchFamily="2" charset="0"/>
                <a:ea typeface="Calibri" panose="020F0502020204030204" pitchFamily="34" charset="0"/>
              </a:rPr>
              <a:t> di genere, ossia distorsioni che si verificano quando non vengono considerate in modo opportuno le differenze di genere. Tra quelli più diffusi troviamo:</a:t>
            </a:r>
          </a:p>
          <a:p>
            <a:pPr marL="171450" indent="-171450" algn="just">
              <a:lnSpc>
                <a:spcPct val="150000"/>
              </a:lnSpc>
              <a:spcAft>
                <a:spcPts val="600"/>
              </a:spcAft>
              <a:buFont typeface="Arial" panose="020B0604020202020204" pitchFamily="34" charset="0"/>
              <a:buChar char="•"/>
            </a:pPr>
            <a:r>
              <a:rPr lang="it-IT" sz="1000" dirty="0">
                <a:effectLst/>
                <a:latin typeface="Montserrat" pitchFamily="2" charset="0"/>
                <a:ea typeface="Calibri" panose="020F0502020204030204" pitchFamily="34" charset="0"/>
              </a:rPr>
              <a:t>genere femminile meno adatto alla competizione e carriera;</a:t>
            </a:r>
          </a:p>
          <a:p>
            <a:pPr marL="171450" indent="-171450" algn="just">
              <a:lnSpc>
                <a:spcPct val="150000"/>
              </a:lnSpc>
              <a:spcAft>
                <a:spcPts val="600"/>
              </a:spcAft>
              <a:buFont typeface="Arial" panose="020B0604020202020204" pitchFamily="34" charset="0"/>
              <a:buChar char="•"/>
            </a:pPr>
            <a:r>
              <a:rPr lang="it-IT" sz="1000" dirty="0">
                <a:effectLst/>
                <a:latin typeface="Montserrat" pitchFamily="2" charset="0"/>
                <a:ea typeface="Calibri" panose="020F0502020204030204" pitchFamily="34" charset="0"/>
              </a:rPr>
              <a:t>genere femminile meno focalizzato sul lavoro dopo la maternità;</a:t>
            </a:r>
          </a:p>
          <a:p>
            <a:pPr marL="171450" indent="-171450" algn="just">
              <a:lnSpc>
                <a:spcPct val="150000"/>
              </a:lnSpc>
              <a:spcAft>
                <a:spcPts val="600"/>
              </a:spcAft>
              <a:buFont typeface="Arial" panose="020B0604020202020204" pitchFamily="34" charset="0"/>
              <a:buChar char="•"/>
            </a:pPr>
            <a:r>
              <a:rPr lang="it-IT" sz="1000" dirty="0">
                <a:effectLst/>
                <a:latin typeface="Montserrat" pitchFamily="2" charset="0"/>
                <a:ea typeface="Calibri" panose="020F0502020204030204" pitchFamily="34" charset="0"/>
              </a:rPr>
              <a:t>genere femminile meno disposto ad una leadership autorevole.</a:t>
            </a:r>
          </a:p>
        </p:txBody>
      </p:sp>
      <p:sp>
        <p:nvSpPr>
          <p:cNvPr id="8" name="CasellaDiTesto 7">
            <a:extLst>
              <a:ext uri="{FF2B5EF4-FFF2-40B4-BE49-F238E27FC236}">
                <a16:creationId xmlns:a16="http://schemas.microsoft.com/office/drawing/2014/main" id="{69676C8A-F1D2-4B52-899D-C0394B9BDCA0}"/>
              </a:ext>
            </a:extLst>
          </p:cNvPr>
          <p:cNvSpPr txBox="1"/>
          <p:nvPr/>
        </p:nvSpPr>
        <p:spPr>
          <a:xfrm>
            <a:off x="3540833" y="1104900"/>
            <a:ext cx="2768600" cy="8222379"/>
          </a:xfrm>
          <a:prstGeom prst="rect">
            <a:avLst/>
          </a:prstGeom>
          <a:noFill/>
        </p:spPr>
        <p:txBody>
          <a:bodyPr wrap="square" rtlCol="0">
            <a:spAutoFit/>
          </a:bodyPr>
          <a:lstStyle/>
          <a:p>
            <a:pPr algn="just">
              <a:lnSpc>
                <a:spcPct val="150000"/>
              </a:lnSpc>
              <a:spcAft>
                <a:spcPts val="600"/>
              </a:spcAft>
            </a:pPr>
            <a:r>
              <a:rPr lang="it-IT" sz="1000" dirty="0">
                <a:effectLst/>
                <a:latin typeface="Montserrat" pitchFamily="2" charset="0"/>
                <a:ea typeface="Calibri" panose="020F0502020204030204" pitchFamily="34" charset="0"/>
              </a:rPr>
              <a:t>Il </a:t>
            </a:r>
            <a:r>
              <a:rPr lang="it-IT" sz="1000" i="1" dirty="0" err="1">
                <a:effectLst/>
                <a:latin typeface="Montserrat" pitchFamily="2" charset="0"/>
                <a:ea typeface="Calibri" panose="020F0502020204030204" pitchFamily="34" charset="0"/>
              </a:rPr>
              <a:t>bias</a:t>
            </a:r>
            <a:r>
              <a:rPr lang="it-IT" sz="1000" dirty="0">
                <a:effectLst/>
                <a:latin typeface="Montserrat" pitchFamily="2" charset="0"/>
                <a:ea typeface="Calibri" panose="020F0502020204030204" pitchFamily="34" charset="0"/>
              </a:rPr>
              <a:t> di genere può manifestarsi nella forma di pregiudizi basati sulle capacità delle persone in base al loro sesso, con la tendenza a considerare gli uomini come naturalmente più capaci e competenti delle donne in determinati ambiti. Porta a stereotipizzazioni dei ruoli di genere, come l'idea che le donne siano naturalmente portate per i lavori di cura e gli uomini per quelli tecnici, limitando così le scelte e le opportunità per entrambi i sessi.</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effectLst/>
                <a:latin typeface="Montserrat" pitchFamily="2" charset="0"/>
                <a:ea typeface="Calibri" panose="020F0502020204030204" pitchFamily="34" charset="0"/>
              </a:rPr>
              <a:t>Il </a:t>
            </a:r>
            <a:r>
              <a:rPr lang="it-IT" sz="1000" i="1" dirty="0" err="1">
                <a:effectLst/>
                <a:latin typeface="Montserrat" pitchFamily="2" charset="0"/>
                <a:ea typeface="Calibri" panose="020F0502020204030204" pitchFamily="34" charset="0"/>
              </a:rPr>
              <a:t>bias</a:t>
            </a:r>
            <a:r>
              <a:rPr lang="it-IT" sz="1000" dirty="0">
                <a:effectLst/>
                <a:latin typeface="Montserrat" pitchFamily="2" charset="0"/>
                <a:ea typeface="Calibri" panose="020F0502020204030204" pitchFamily="34" charset="0"/>
              </a:rPr>
              <a:t> di genere può avere effetti negativi sulla vita delle persone, sia individualmente che collettivamente, limitando le opportunità, l'autostima e la fiducia delle persone e impedendo loro di realizzare appieno il loro potenziale. Per questo motivo, è importante riconoscere e contrastare il </a:t>
            </a:r>
            <a:r>
              <a:rPr lang="it-IT" sz="1000" i="1" dirty="0" err="1">
                <a:effectLst/>
                <a:latin typeface="Montserrat" pitchFamily="2" charset="0"/>
                <a:ea typeface="Calibri" panose="020F0502020204030204" pitchFamily="34" charset="0"/>
              </a:rPr>
              <a:t>bias</a:t>
            </a:r>
            <a:r>
              <a:rPr lang="it-IT" sz="1000" dirty="0">
                <a:effectLst/>
                <a:latin typeface="Montserrat" pitchFamily="2" charset="0"/>
                <a:ea typeface="Calibri" panose="020F0502020204030204" pitchFamily="34" charset="0"/>
              </a:rPr>
              <a:t> di genere in tutte le sue forme, promuovendo l'uguaglianza di opportunità e il rispetto per l'individualità e la diversità di ciascun individuo. Attraverso l'inclusione si vuole garantire un ambiente di lavoro in cui ogni individuo venga rispettato e valorizzato e possa rappresentare sé stesso all’interno dell’organizzazione.</a:t>
            </a:r>
          </a:p>
          <a:p>
            <a:pPr algn="just">
              <a:lnSpc>
                <a:spcPct val="150000"/>
              </a:lnSpc>
              <a:spcAft>
                <a:spcPts val="600"/>
              </a:spcAft>
            </a:pPr>
            <a:endParaRPr lang="it-IT" sz="1000" dirty="0">
              <a:latin typeface="Montserrat" pitchFamily="2" charset="0"/>
              <a:ea typeface="Times New Roman" panose="02020603050405020304" pitchFamily="18" charset="0"/>
            </a:endParaRPr>
          </a:p>
          <a:p>
            <a:pPr algn="just">
              <a:lnSpc>
                <a:spcPct val="150000"/>
              </a:lnSpc>
              <a:spcAft>
                <a:spcPts val="600"/>
              </a:spcAft>
            </a:pPr>
            <a:r>
              <a:rPr lang="it-IT" sz="1000" dirty="0">
                <a:latin typeface="Montserrat" pitchFamily="2" charset="0"/>
                <a:ea typeface="Times New Roman" panose="02020603050405020304" pitchFamily="18" charset="0"/>
              </a:rPr>
              <a:t>Tra i vari punti chiave, un ruolo fondamentale è assunto dal linguaggio</a:t>
            </a:r>
            <a:endParaRPr lang="it-IT" sz="1000" dirty="0">
              <a:effectLst/>
              <a:latin typeface="Montserrat" pitchFamily="2" charset="0"/>
              <a:ea typeface="Times New Roman" panose="02020603050405020304" pitchFamily="18" charset="0"/>
            </a:endParaRPr>
          </a:p>
        </p:txBody>
      </p:sp>
      <p:grpSp>
        <p:nvGrpSpPr>
          <p:cNvPr id="23" name="Gruppo 22">
            <a:extLst>
              <a:ext uri="{FF2B5EF4-FFF2-40B4-BE49-F238E27FC236}">
                <a16:creationId xmlns:a16="http://schemas.microsoft.com/office/drawing/2014/main" id="{4C72D282-3579-2DB4-FA2B-BDCA1ECE0535}"/>
              </a:ext>
            </a:extLst>
          </p:cNvPr>
          <p:cNvGrpSpPr/>
          <p:nvPr/>
        </p:nvGrpSpPr>
        <p:grpSpPr>
          <a:xfrm>
            <a:off x="751374" y="806116"/>
            <a:ext cx="5355252" cy="0"/>
            <a:chOff x="647263" y="806116"/>
            <a:chExt cx="5355252" cy="0"/>
          </a:xfrm>
        </p:grpSpPr>
        <p:cxnSp>
          <p:nvCxnSpPr>
            <p:cNvPr id="24" name="Connettore diritto 23">
              <a:extLst>
                <a:ext uri="{FF2B5EF4-FFF2-40B4-BE49-F238E27FC236}">
                  <a16:creationId xmlns:a16="http://schemas.microsoft.com/office/drawing/2014/main" id="{EA61A367-BC0E-D94D-4E02-A9D7FF06174C}"/>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B9CA0B64-603B-42A6-C47A-BC7B72CBB2A9}"/>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grpSp>
        <p:nvGrpSpPr>
          <p:cNvPr id="26" name="Gruppo 25">
            <a:extLst>
              <a:ext uri="{FF2B5EF4-FFF2-40B4-BE49-F238E27FC236}">
                <a16:creationId xmlns:a16="http://schemas.microsoft.com/office/drawing/2014/main" id="{DF3DF2E3-FB76-C468-64AF-1B183A544819}"/>
              </a:ext>
            </a:extLst>
          </p:cNvPr>
          <p:cNvGrpSpPr/>
          <p:nvPr/>
        </p:nvGrpSpPr>
        <p:grpSpPr>
          <a:xfrm>
            <a:off x="751374" y="9439350"/>
            <a:ext cx="5355252" cy="0"/>
            <a:chOff x="647263" y="806116"/>
            <a:chExt cx="5355252" cy="0"/>
          </a:xfrm>
        </p:grpSpPr>
        <p:cxnSp>
          <p:nvCxnSpPr>
            <p:cNvPr id="27" name="Connettore diritto 26">
              <a:extLst>
                <a:ext uri="{FF2B5EF4-FFF2-40B4-BE49-F238E27FC236}">
                  <a16:creationId xmlns:a16="http://schemas.microsoft.com/office/drawing/2014/main" id="{9FFD1FD1-00FA-34E5-1278-8DF0D0CD329E}"/>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84C77B66-4C81-DC64-0A54-75A8AA24108E}"/>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504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descr="Immagine che contiene persona, camicia, vestiti, Camicia&#10;&#10;Descrizione generata automaticamente">
            <a:extLst>
              <a:ext uri="{FF2B5EF4-FFF2-40B4-BE49-F238E27FC236}">
                <a16:creationId xmlns:a16="http://schemas.microsoft.com/office/drawing/2014/main" id="{3DA08462-516F-9199-FC16-C889A0875119}"/>
              </a:ext>
            </a:extLst>
          </p:cNvPr>
          <p:cNvPicPr>
            <a:picLocks noChangeAspect="1"/>
          </p:cNvPicPr>
          <p:nvPr/>
        </p:nvPicPr>
        <p:blipFill rotWithShape="1">
          <a:blip r:embed="rId2">
            <a:extLst>
              <a:ext uri="{28A0092B-C50C-407E-A947-70E740481C1C}">
                <a14:useLocalDpi xmlns:a14="http://schemas.microsoft.com/office/drawing/2010/main" val="0"/>
              </a:ext>
            </a:extLst>
          </a:blip>
          <a:srcRect l="227" r="74294"/>
          <a:stretch/>
        </p:blipFill>
        <p:spPr>
          <a:xfrm>
            <a:off x="3540832" y="1914493"/>
            <a:ext cx="3314655" cy="7317699"/>
          </a:xfrm>
          <a:prstGeom prst="rect">
            <a:avLst/>
          </a:prstGeom>
        </p:spPr>
      </p:pic>
      <p:sp>
        <p:nvSpPr>
          <p:cNvPr id="4" name="Segnaposto numero diapositiva 3">
            <a:extLst>
              <a:ext uri="{FF2B5EF4-FFF2-40B4-BE49-F238E27FC236}">
                <a16:creationId xmlns:a16="http://schemas.microsoft.com/office/drawing/2014/main" id="{895C572C-9E04-677B-1319-6E54A714D8A6}"/>
              </a:ext>
            </a:extLst>
          </p:cNvPr>
          <p:cNvSpPr>
            <a:spLocks noGrp="1"/>
          </p:cNvSpPr>
          <p:nvPr>
            <p:ph type="sldNum" sz="quarter" idx="12"/>
          </p:nvPr>
        </p:nvSpPr>
        <p:spPr/>
        <p:txBody>
          <a:bodyPr/>
          <a:lstStyle/>
          <a:p>
            <a:fld id="{5ED02D3F-4CE2-4308-9E73-E32A300A1EED}" type="slidenum">
              <a:rPr lang="it-IT" smtClean="0"/>
              <a:t>7</a:t>
            </a:fld>
            <a:endParaRPr lang="it-IT"/>
          </a:p>
        </p:txBody>
      </p:sp>
      <p:sp>
        <p:nvSpPr>
          <p:cNvPr id="6" name="CasellaDiTesto 5">
            <a:extLst>
              <a:ext uri="{FF2B5EF4-FFF2-40B4-BE49-F238E27FC236}">
                <a16:creationId xmlns:a16="http://schemas.microsoft.com/office/drawing/2014/main" id="{0E0E802C-C4BD-5613-0DB7-53407C36C44A}"/>
              </a:ext>
            </a:extLst>
          </p:cNvPr>
          <p:cNvSpPr txBox="1"/>
          <p:nvPr/>
        </p:nvSpPr>
        <p:spPr>
          <a:xfrm>
            <a:off x="558801" y="1104900"/>
            <a:ext cx="2768600" cy="7991547"/>
          </a:xfrm>
          <a:prstGeom prst="rect">
            <a:avLst/>
          </a:prstGeom>
          <a:noFill/>
        </p:spPr>
        <p:txBody>
          <a:bodyPr wrap="square" rtlCol="0">
            <a:spAutoFit/>
          </a:bodyPr>
          <a:lstStyle/>
          <a:p>
            <a:pPr algn="just">
              <a:lnSpc>
                <a:spcPct val="150000"/>
              </a:lnSpc>
              <a:spcAft>
                <a:spcPts val="600"/>
              </a:spcAft>
            </a:pPr>
            <a:r>
              <a:rPr lang="it-IT" sz="1000" dirty="0">
                <a:latin typeface="Montserrat" pitchFamily="2" charset="0"/>
                <a:ea typeface="Calibri" panose="020F0502020204030204" pitchFamily="34" charset="0"/>
              </a:rPr>
              <a:t>u</a:t>
            </a:r>
            <a:r>
              <a:rPr lang="it-IT" sz="1000" dirty="0">
                <a:effectLst/>
                <a:latin typeface="Montserrat" pitchFamily="2" charset="0"/>
                <a:ea typeface="Calibri" panose="020F0502020204030204" pitchFamily="34" charset="0"/>
              </a:rPr>
              <a:t>tilizzato in azienda </a:t>
            </a:r>
            <a:r>
              <a:rPr lang="it-IT" sz="1000" dirty="0">
                <a:latin typeface="Montserrat" pitchFamily="2" charset="0"/>
                <a:ea typeface="Calibri" panose="020F0502020204030204" pitchFamily="34" charset="0"/>
              </a:rPr>
              <a:t>tra le persone che vi lavorano, ma anche tra il personale e gli </a:t>
            </a:r>
            <a:r>
              <a:rPr lang="it-IT" sz="1000" i="1" dirty="0">
                <a:latin typeface="Montserrat" pitchFamily="2" charset="0"/>
                <a:ea typeface="Calibri" panose="020F0502020204030204" pitchFamily="34" charset="0"/>
              </a:rPr>
              <a:t>stakeholder</a:t>
            </a:r>
            <a:r>
              <a:rPr lang="it-IT" sz="1000" dirty="0">
                <a:latin typeface="Montserrat" pitchFamily="2" charset="0"/>
                <a:ea typeface="Calibri" panose="020F0502020204030204" pitchFamily="34" charset="0"/>
              </a:rPr>
              <a:t> esterni con cui l’azienda dovesse venire a contatto.</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effectLst/>
                <a:latin typeface="Montserrat" pitchFamily="2" charset="0"/>
                <a:ea typeface="Calibri" panose="020F0502020204030204" pitchFamily="34" charset="0"/>
              </a:rPr>
              <a:t>È dovere di tutto il personale tenere comportamenti e un linguaggio sempre rispettosi delle diversità e delle persone; la Società infatti ripudia qualsiasi parola frase e gesto, direttamente o indirettamente, discriminatorio, promuovendo periodicamente campagne di sensibilizzazione del personale e favorendo il dialogo ed il superamento di espressioni o manifestazioni sessiste.</a:t>
            </a:r>
          </a:p>
          <a:p>
            <a:pPr algn="just">
              <a:lnSpc>
                <a:spcPct val="150000"/>
              </a:lnSpc>
              <a:spcAft>
                <a:spcPts val="600"/>
              </a:spcAft>
            </a:pPr>
            <a:r>
              <a:rPr lang="it-IT" sz="1000" dirty="0">
                <a:effectLst/>
                <a:latin typeface="Montserrat" pitchFamily="2" charset="0"/>
                <a:ea typeface="Calibri" panose="020F0502020204030204" pitchFamily="34" charset="0"/>
              </a:rPr>
              <a:t>Agire sul linguaggio significa cambiare la visione del mondo e, al tempo stesso, il modo di giudicare e di rapportarci con gli altri. Attraverso il linguaggio impariamo a conoscere, categorizzare, interpretare e giudicare ciò che ci circonda, ad esprimere ciò che pensiamo e viviamo.</a:t>
            </a:r>
          </a:p>
          <a:p>
            <a:pPr algn="just">
              <a:lnSpc>
                <a:spcPct val="150000"/>
              </a:lnSpc>
              <a:spcAft>
                <a:spcPts val="600"/>
              </a:spcAft>
            </a:pPr>
            <a:r>
              <a:rPr lang="it-IT" sz="1000" dirty="0">
                <a:effectLst/>
                <a:latin typeface="Montserrat" pitchFamily="2" charset="0"/>
                <a:ea typeface="Calibri" panose="020F0502020204030204" pitchFamily="34" charset="0"/>
              </a:rPr>
              <a:t>Per questo, nelle attività di comunicazione, la</a:t>
            </a:r>
            <a:r>
              <a:rPr lang="it-IT" sz="1000" dirty="0">
                <a:latin typeface="Montserrat" pitchFamily="2" charset="0"/>
                <a:ea typeface="Calibri" panose="020F0502020204030204" pitchFamily="34" charset="0"/>
              </a:rPr>
              <a:t> Società</a:t>
            </a:r>
            <a:r>
              <a:rPr lang="it-IT" sz="1000" dirty="0">
                <a:effectLst/>
                <a:latin typeface="Montserrat" pitchFamily="2" charset="0"/>
                <a:ea typeface="Calibri" panose="020F0502020204030204" pitchFamily="34" charset="0"/>
              </a:rPr>
              <a:t> presta la massima attenzione affinché siano evitati stereotipi di genere nelle comunicazioni interne ed esterne, impegnandosi a diffondere un’immagine positiva di donne e ragazze utilizzando un linguaggio </a:t>
            </a:r>
          </a:p>
        </p:txBody>
      </p:sp>
      <p:sp>
        <p:nvSpPr>
          <p:cNvPr id="8" name="CasellaDiTesto 7">
            <a:extLst>
              <a:ext uri="{FF2B5EF4-FFF2-40B4-BE49-F238E27FC236}">
                <a16:creationId xmlns:a16="http://schemas.microsoft.com/office/drawing/2014/main" id="{69676C8A-F1D2-4B52-899D-C0394B9BDCA0}"/>
              </a:ext>
            </a:extLst>
          </p:cNvPr>
          <p:cNvSpPr txBox="1"/>
          <p:nvPr/>
        </p:nvSpPr>
        <p:spPr>
          <a:xfrm>
            <a:off x="3540833" y="1104900"/>
            <a:ext cx="2768600" cy="297133"/>
          </a:xfrm>
          <a:prstGeom prst="rect">
            <a:avLst/>
          </a:prstGeom>
          <a:noFill/>
        </p:spPr>
        <p:txBody>
          <a:bodyPr wrap="square" rtlCol="0">
            <a:spAutoFit/>
          </a:bodyPr>
          <a:lstStyle/>
          <a:p>
            <a:pPr algn="just">
              <a:lnSpc>
                <a:spcPct val="150000"/>
              </a:lnSpc>
              <a:spcAft>
                <a:spcPts val="600"/>
              </a:spcAft>
            </a:pPr>
            <a:r>
              <a:rPr lang="it-IT" sz="1000" dirty="0">
                <a:effectLst/>
                <a:latin typeface="Montserrat" pitchFamily="2" charset="0"/>
                <a:ea typeface="Calibri" panose="020F0502020204030204" pitchFamily="34" charset="0"/>
              </a:rPr>
              <a:t>rispettoso delle differenze.</a:t>
            </a:r>
            <a:endParaRPr lang="it-IT" sz="1000" dirty="0">
              <a:effectLst/>
              <a:latin typeface="Montserrat" pitchFamily="2" charset="0"/>
              <a:ea typeface="Times New Roman" panose="02020603050405020304" pitchFamily="18" charset="0"/>
            </a:endParaRPr>
          </a:p>
        </p:txBody>
      </p:sp>
      <p:grpSp>
        <p:nvGrpSpPr>
          <p:cNvPr id="18" name="Gruppo 17">
            <a:extLst>
              <a:ext uri="{FF2B5EF4-FFF2-40B4-BE49-F238E27FC236}">
                <a16:creationId xmlns:a16="http://schemas.microsoft.com/office/drawing/2014/main" id="{31AC301E-3E40-8FC2-D5AF-41CD4B82998C}"/>
              </a:ext>
            </a:extLst>
          </p:cNvPr>
          <p:cNvGrpSpPr/>
          <p:nvPr/>
        </p:nvGrpSpPr>
        <p:grpSpPr>
          <a:xfrm>
            <a:off x="751374" y="806116"/>
            <a:ext cx="5355252" cy="0"/>
            <a:chOff x="647263" y="806116"/>
            <a:chExt cx="5355252" cy="0"/>
          </a:xfrm>
        </p:grpSpPr>
        <p:cxnSp>
          <p:nvCxnSpPr>
            <p:cNvPr id="19" name="Connettore diritto 18">
              <a:extLst>
                <a:ext uri="{FF2B5EF4-FFF2-40B4-BE49-F238E27FC236}">
                  <a16:creationId xmlns:a16="http://schemas.microsoft.com/office/drawing/2014/main" id="{6E7EF1D3-60C1-9F89-EEE1-B1BB6EBA530C}"/>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1D91D4BD-203F-037D-B7E5-BD5D26B8460D}"/>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grpSp>
        <p:nvGrpSpPr>
          <p:cNvPr id="21" name="Gruppo 20">
            <a:extLst>
              <a:ext uri="{FF2B5EF4-FFF2-40B4-BE49-F238E27FC236}">
                <a16:creationId xmlns:a16="http://schemas.microsoft.com/office/drawing/2014/main" id="{B850BECA-FD1E-00B0-BB97-4FBEA8F194FB}"/>
              </a:ext>
            </a:extLst>
          </p:cNvPr>
          <p:cNvGrpSpPr/>
          <p:nvPr/>
        </p:nvGrpSpPr>
        <p:grpSpPr>
          <a:xfrm>
            <a:off x="751374" y="9439350"/>
            <a:ext cx="5355252" cy="0"/>
            <a:chOff x="647263" y="806116"/>
            <a:chExt cx="5355252" cy="0"/>
          </a:xfrm>
        </p:grpSpPr>
        <p:cxnSp>
          <p:nvCxnSpPr>
            <p:cNvPr id="22" name="Connettore diritto 21">
              <a:extLst>
                <a:ext uri="{FF2B5EF4-FFF2-40B4-BE49-F238E27FC236}">
                  <a16:creationId xmlns:a16="http://schemas.microsoft.com/office/drawing/2014/main" id="{4FC8A8AB-DB09-3C9B-D474-42F91584BE89}"/>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7696B6B2-B3FF-05DA-1F64-B963345178D2}"/>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257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95C572C-9E04-677B-1319-6E54A714D8A6}"/>
              </a:ext>
            </a:extLst>
          </p:cNvPr>
          <p:cNvSpPr>
            <a:spLocks noGrp="1"/>
          </p:cNvSpPr>
          <p:nvPr>
            <p:ph type="sldNum" sz="quarter" idx="12"/>
          </p:nvPr>
        </p:nvSpPr>
        <p:spPr/>
        <p:txBody>
          <a:bodyPr/>
          <a:lstStyle/>
          <a:p>
            <a:fld id="{5ED02D3F-4CE2-4308-9E73-E32A300A1EED}" type="slidenum">
              <a:rPr lang="it-IT" smtClean="0"/>
              <a:t>8</a:t>
            </a:fld>
            <a:endParaRPr lang="it-IT"/>
          </a:p>
        </p:txBody>
      </p:sp>
      <p:sp>
        <p:nvSpPr>
          <p:cNvPr id="6" name="CasellaDiTesto 5">
            <a:extLst>
              <a:ext uri="{FF2B5EF4-FFF2-40B4-BE49-F238E27FC236}">
                <a16:creationId xmlns:a16="http://schemas.microsoft.com/office/drawing/2014/main" id="{0E0E802C-C4BD-5613-0DB7-53407C36C44A}"/>
              </a:ext>
            </a:extLst>
          </p:cNvPr>
          <p:cNvSpPr txBox="1"/>
          <p:nvPr/>
        </p:nvSpPr>
        <p:spPr>
          <a:xfrm>
            <a:off x="558801" y="1104900"/>
            <a:ext cx="2768600" cy="8453212"/>
          </a:xfrm>
          <a:prstGeom prst="rect">
            <a:avLst/>
          </a:prstGeom>
          <a:noFill/>
        </p:spPr>
        <p:txBody>
          <a:bodyPr wrap="square" rtlCol="0">
            <a:spAutoFit/>
          </a:bodyPr>
          <a:lstStyle/>
          <a:p>
            <a:pPr algn="just">
              <a:lnSpc>
                <a:spcPct val="150000"/>
              </a:lnSpc>
              <a:spcAft>
                <a:spcPts val="600"/>
              </a:spcAft>
            </a:pPr>
            <a:r>
              <a:rPr lang="it-IT" sz="1000" b="1" dirty="0">
                <a:effectLst/>
                <a:latin typeface="Montserrat" pitchFamily="2" charset="0"/>
                <a:ea typeface="Calibri" panose="020F0502020204030204" pitchFamily="34" charset="0"/>
              </a:rPr>
              <a:t>POLITICA GENERALE SULLA PARITÀ DI GENERE</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latin typeface="Montserrat" pitchFamily="2" charset="0"/>
                <a:ea typeface="Calibri" panose="020F0502020204030204" pitchFamily="34" charset="0"/>
              </a:rPr>
              <a:t>La Società</a:t>
            </a:r>
            <a:r>
              <a:rPr lang="it-IT" sz="1000" dirty="0">
                <a:effectLst/>
                <a:latin typeface="Montserrat" pitchFamily="2" charset="0"/>
                <a:ea typeface="Calibri" panose="020F0502020204030204" pitchFamily="34" charset="0"/>
              </a:rPr>
              <a:t> si impegna a creare un ambiente lavorativo che favorisca l’inclusione e la parità di genere e che tuteli il benessere psico-fisico dei/delle dipendenti. A tal fine, tra le altre cose, promuove politiche aziendali che favoriscano le pari opportunità durante l’intero percorso lavorativo della risorsa, partendo dal processo di </a:t>
            </a:r>
            <a:r>
              <a:rPr lang="it-IT" sz="1000" i="1" dirty="0">
                <a:effectLst/>
                <a:latin typeface="Montserrat" pitchFamily="2" charset="0"/>
                <a:ea typeface="Calibri" panose="020F0502020204030204" pitchFamily="34" charset="0"/>
              </a:rPr>
              <a:t>recruitment</a:t>
            </a:r>
            <a:r>
              <a:rPr lang="it-IT" sz="1000" dirty="0">
                <a:effectLst/>
                <a:latin typeface="Montserrat" pitchFamily="2" charset="0"/>
                <a:ea typeface="Calibri" panose="020F0502020204030204" pitchFamily="34" charset="0"/>
              </a:rPr>
              <a:t> per poi proseguire nei processi HR di </a:t>
            </a:r>
            <a:r>
              <a:rPr lang="it-IT" sz="1000" i="1" dirty="0">
                <a:latin typeface="Montserrat" pitchFamily="2" charset="0"/>
                <a:ea typeface="Calibri" panose="020F0502020204030204" pitchFamily="34" charset="0"/>
              </a:rPr>
              <a:t>o</a:t>
            </a:r>
            <a:r>
              <a:rPr lang="it-IT" sz="1000" i="1" dirty="0">
                <a:effectLst/>
                <a:latin typeface="Montserrat" pitchFamily="2" charset="0"/>
                <a:ea typeface="Calibri" panose="020F0502020204030204" pitchFamily="34" charset="0"/>
              </a:rPr>
              <a:t>n-</a:t>
            </a:r>
            <a:r>
              <a:rPr lang="it-IT" sz="1000" i="1" dirty="0" err="1">
                <a:effectLst/>
                <a:latin typeface="Montserrat" pitchFamily="2" charset="0"/>
                <a:ea typeface="Calibri" panose="020F0502020204030204" pitchFamily="34" charset="0"/>
              </a:rPr>
              <a:t>boarding</a:t>
            </a:r>
            <a:r>
              <a:rPr lang="it-IT" sz="1000" dirty="0">
                <a:effectLst/>
                <a:latin typeface="Montserrat" pitchFamily="2" charset="0"/>
                <a:ea typeface="Calibri" panose="020F0502020204030204" pitchFamily="34" charset="0"/>
              </a:rPr>
              <a:t>, formazione, partecipazione e </a:t>
            </a:r>
            <a:r>
              <a:rPr lang="it-IT" sz="1000" i="1" dirty="0">
                <a:effectLst/>
                <a:latin typeface="Montserrat" pitchFamily="2" charset="0"/>
                <a:ea typeface="Calibri" panose="020F0502020204030204" pitchFamily="34" charset="0"/>
              </a:rPr>
              <a:t>career </a:t>
            </a:r>
            <a:r>
              <a:rPr lang="it-IT" sz="1000" i="1" dirty="0" err="1">
                <a:effectLst/>
                <a:latin typeface="Montserrat" pitchFamily="2" charset="0"/>
                <a:ea typeface="Calibri" panose="020F0502020204030204" pitchFamily="34" charset="0"/>
              </a:rPr>
              <a:t>development</a:t>
            </a:r>
            <a:r>
              <a:rPr lang="it-IT" sz="1000" dirty="0">
                <a:effectLst/>
                <a:latin typeface="Montserrat" pitchFamily="2" charset="0"/>
                <a:ea typeface="Calibri" panose="020F0502020204030204" pitchFamily="34" charset="0"/>
              </a:rPr>
              <a:t>. </a:t>
            </a:r>
          </a:p>
          <a:p>
            <a:pPr algn="just">
              <a:lnSpc>
                <a:spcPct val="150000"/>
              </a:lnSpc>
              <a:spcAft>
                <a:spcPts val="600"/>
              </a:spcAft>
            </a:pPr>
            <a:r>
              <a:rPr lang="it-IT" sz="1000" dirty="0">
                <a:effectLst/>
                <a:latin typeface="Montserrat" pitchFamily="2" charset="0"/>
                <a:ea typeface="Calibri" panose="020F0502020204030204" pitchFamily="34" charset="0"/>
              </a:rPr>
              <a:t>In altre parole, la</a:t>
            </a:r>
            <a:r>
              <a:rPr lang="it-IT" sz="1000" dirty="0">
                <a:latin typeface="Montserrat" pitchFamily="2" charset="0"/>
                <a:ea typeface="Calibri" panose="020F0502020204030204" pitchFamily="34" charset="0"/>
              </a:rPr>
              <a:t> Società </a:t>
            </a:r>
            <a:r>
              <a:rPr lang="it-IT" sz="1000" dirty="0">
                <a:effectLst/>
                <a:latin typeface="Montserrat" pitchFamily="2" charset="0"/>
                <a:ea typeface="Calibri" panose="020F0502020204030204" pitchFamily="34" charset="0"/>
              </a:rPr>
              <a:t>assicura pari opportunità nello sviluppo professionale, basando le proprie valutazioni unicamente sul criterio meritocratico, sulle capacità e i livelli professionali, garantendo al contempo equità salariale tra uomini e donne.</a:t>
            </a:r>
          </a:p>
          <a:p>
            <a:pPr algn="just">
              <a:lnSpc>
                <a:spcPct val="150000"/>
              </a:lnSpc>
              <a:spcAft>
                <a:spcPts val="600"/>
              </a:spcAft>
            </a:pPr>
            <a:r>
              <a:rPr lang="it-IT" sz="1000" dirty="0">
                <a:effectLst/>
                <a:latin typeface="Montserrat" pitchFamily="2" charset="0"/>
                <a:ea typeface="Calibri" panose="020F0502020204030204" pitchFamily="34" charset="0"/>
              </a:rPr>
              <a:t>A tal fine, la</a:t>
            </a:r>
            <a:r>
              <a:rPr lang="it-IT" sz="1000" dirty="0">
                <a:latin typeface="Montserrat" pitchFamily="2" charset="0"/>
                <a:ea typeface="Calibri" panose="020F0502020204030204" pitchFamily="34" charset="0"/>
              </a:rPr>
              <a:t> Società</a:t>
            </a:r>
            <a:r>
              <a:rPr lang="it-IT" sz="1000" dirty="0">
                <a:effectLst/>
                <a:latin typeface="Montserrat" pitchFamily="2" charset="0"/>
                <a:ea typeface="Calibri" panose="020F0502020204030204" pitchFamily="34" charset="0"/>
              </a:rPr>
              <a:t> ha provveduto a formalizzare politiche specifiche che attua quotidianamente nel contesto aziendale. Esse riguardano, in particolare, le seguenti tematiche:</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effectLst/>
                <a:latin typeface="Montserrat" pitchFamily="2" charset="0"/>
                <a:ea typeface="Calibri" panose="020F0502020204030204" pitchFamily="34" charset="0"/>
              </a:rPr>
              <a:t>Selezione ed assunzione;</a:t>
            </a:r>
          </a:p>
          <a:p>
            <a:pPr algn="just">
              <a:lnSpc>
                <a:spcPct val="150000"/>
              </a:lnSpc>
              <a:spcAft>
                <a:spcPts val="600"/>
              </a:spcAft>
            </a:pPr>
            <a:r>
              <a:rPr lang="it-IT" sz="1000" dirty="0">
                <a:effectLst/>
                <a:latin typeface="Montserrat" pitchFamily="2" charset="0"/>
                <a:ea typeface="Calibri" panose="020F0502020204030204" pitchFamily="34" charset="0"/>
              </a:rPr>
              <a:t>Gestione della carriera;</a:t>
            </a:r>
          </a:p>
          <a:p>
            <a:pPr algn="just">
              <a:lnSpc>
                <a:spcPct val="150000"/>
              </a:lnSpc>
              <a:spcAft>
                <a:spcPts val="600"/>
              </a:spcAft>
            </a:pPr>
            <a:r>
              <a:rPr lang="it-IT" sz="1000" dirty="0">
                <a:effectLst/>
                <a:latin typeface="Montserrat" pitchFamily="2" charset="0"/>
                <a:ea typeface="Calibri" panose="020F0502020204030204" pitchFamily="34" charset="0"/>
              </a:rPr>
              <a:t>Equità salariale;</a:t>
            </a:r>
          </a:p>
          <a:p>
            <a:pPr algn="just">
              <a:lnSpc>
                <a:spcPct val="150000"/>
              </a:lnSpc>
              <a:spcAft>
                <a:spcPts val="600"/>
              </a:spcAft>
            </a:pPr>
            <a:r>
              <a:rPr lang="it-IT" sz="1000" dirty="0">
                <a:effectLst/>
                <a:latin typeface="Montserrat" pitchFamily="2" charset="0"/>
                <a:ea typeface="Calibri" panose="020F0502020204030204" pitchFamily="34" charset="0"/>
              </a:rPr>
              <a:t>Genitorialità;</a:t>
            </a:r>
          </a:p>
        </p:txBody>
      </p:sp>
      <p:sp>
        <p:nvSpPr>
          <p:cNvPr id="8" name="CasellaDiTesto 7">
            <a:extLst>
              <a:ext uri="{FF2B5EF4-FFF2-40B4-BE49-F238E27FC236}">
                <a16:creationId xmlns:a16="http://schemas.microsoft.com/office/drawing/2014/main" id="{69676C8A-F1D2-4B52-899D-C0394B9BDCA0}"/>
              </a:ext>
            </a:extLst>
          </p:cNvPr>
          <p:cNvSpPr txBox="1"/>
          <p:nvPr/>
        </p:nvSpPr>
        <p:spPr>
          <a:xfrm>
            <a:off x="3519974" y="1104900"/>
            <a:ext cx="2768600" cy="8530156"/>
          </a:xfrm>
          <a:prstGeom prst="rect">
            <a:avLst/>
          </a:prstGeom>
          <a:noFill/>
        </p:spPr>
        <p:txBody>
          <a:bodyPr wrap="square" rtlCol="0">
            <a:spAutoFit/>
          </a:bodyPr>
          <a:lstStyle/>
          <a:p>
            <a:pPr algn="just">
              <a:lnSpc>
                <a:spcPct val="150000"/>
              </a:lnSpc>
              <a:spcAft>
                <a:spcPts val="600"/>
              </a:spcAft>
            </a:pPr>
            <a:r>
              <a:rPr lang="it-IT" sz="1000" dirty="0">
                <a:effectLst/>
                <a:latin typeface="Montserrat" pitchFamily="2" charset="0"/>
                <a:ea typeface="Calibri" panose="020F0502020204030204" pitchFamily="34" charset="0"/>
              </a:rPr>
              <a:t>Conciliazione dei tempi vita-lavoro;</a:t>
            </a:r>
          </a:p>
          <a:p>
            <a:pPr algn="just">
              <a:lnSpc>
                <a:spcPct val="150000"/>
              </a:lnSpc>
              <a:spcAft>
                <a:spcPts val="600"/>
              </a:spcAft>
            </a:pPr>
            <a:r>
              <a:rPr lang="it-IT" sz="1000" dirty="0">
                <a:effectLst/>
                <a:latin typeface="Montserrat" pitchFamily="2" charset="0"/>
                <a:ea typeface="Calibri" panose="020F0502020204030204" pitchFamily="34" charset="0"/>
              </a:rPr>
              <a:t>Prevenzione abusi e molestie.</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solidFill>
                  <a:schemeClr val="accent1">
                    <a:lumMod val="75000"/>
                  </a:schemeClr>
                </a:solidFill>
                <a:effectLst/>
                <a:latin typeface="Montserrat" pitchFamily="2" charset="0"/>
                <a:ea typeface="Calibri" panose="020F0502020204030204" pitchFamily="34" charset="0"/>
              </a:rPr>
              <a:t>Selezione ed assunzione</a:t>
            </a:r>
          </a:p>
          <a:p>
            <a:pPr algn="just">
              <a:lnSpc>
                <a:spcPct val="150000"/>
              </a:lnSpc>
              <a:spcAft>
                <a:spcPts val="600"/>
              </a:spcAft>
            </a:pPr>
            <a:r>
              <a:rPr lang="it-IT" sz="1000" dirty="0">
                <a:effectLst/>
                <a:latin typeface="Montserrat" pitchFamily="2" charset="0"/>
                <a:ea typeface="Calibri" panose="020F0502020204030204" pitchFamily="34" charset="0"/>
              </a:rPr>
              <a:t>Gli annunci utilizzati per il reclutamento dovranno essere predisposti in maniera che la descrizione della mansione da assumere sia neutra rispetto al genere e che il processo di reclutamento sia rivolto sia agli uomini che alle donne.</a:t>
            </a:r>
          </a:p>
          <a:p>
            <a:pPr algn="just">
              <a:lnSpc>
                <a:spcPct val="150000"/>
              </a:lnSpc>
              <a:spcAft>
                <a:spcPts val="600"/>
              </a:spcAft>
            </a:pPr>
            <a:r>
              <a:rPr lang="it-IT" sz="1000" dirty="0">
                <a:latin typeface="Montserrat" pitchFamily="2" charset="0"/>
                <a:ea typeface="Calibri" panose="020F0502020204030204" pitchFamily="34" charset="0"/>
              </a:rPr>
              <a:t>La Società</a:t>
            </a:r>
            <a:r>
              <a:rPr lang="it-IT" sz="1000" dirty="0">
                <a:effectLst/>
                <a:latin typeface="Montserrat" pitchFamily="2" charset="0"/>
                <a:ea typeface="Calibri" panose="020F0502020204030204" pitchFamily="34" charset="0"/>
              </a:rPr>
              <a:t>, nelle proprie valutazioni, deve utilizzare esclusivamente criteri oggettivi e meritocratici, basati su: competenze, esperienze e capacità oggettive; evitando: pregiudizi, stereotipi e </a:t>
            </a:r>
            <a:r>
              <a:rPr lang="it-IT" sz="1000" i="1" dirty="0" err="1">
                <a:effectLst/>
                <a:latin typeface="Montserrat" pitchFamily="2" charset="0"/>
                <a:ea typeface="Calibri" panose="020F0502020204030204" pitchFamily="34" charset="0"/>
              </a:rPr>
              <a:t>uncoscious</a:t>
            </a:r>
            <a:r>
              <a:rPr lang="it-IT" sz="1000" i="1" dirty="0">
                <a:effectLst/>
                <a:latin typeface="Montserrat" pitchFamily="2" charset="0"/>
                <a:ea typeface="Calibri" panose="020F0502020204030204" pitchFamily="34" charset="0"/>
              </a:rPr>
              <a:t> </a:t>
            </a:r>
            <a:r>
              <a:rPr lang="it-IT" sz="1000" i="1" dirty="0" err="1">
                <a:effectLst/>
                <a:latin typeface="Montserrat" pitchFamily="2" charset="0"/>
                <a:ea typeface="Calibri" panose="020F0502020204030204" pitchFamily="34" charset="0"/>
              </a:rPr>
              <a:t>bias</a:t>
            </a:r>
            <a:r>
              <a:rPr lang="it-IT" sz="1000" i="1" dirty="0">
                <a:effectLst/>
                <a:latin typeface="Montserrat" pitchFamily="2" charset="0"/>
                <a:ea typeface="Calibri" panose="020F0502020204030204" pitchFamily="34" charset="0"/>
              </a:rPr>
              <a:t> </a:t>
            </a:r>
            <a:r>
              <a:rPr lang="it-IT" sz="1000" dirty="0">
                <a:effectLst/>
                <a:latin typeface="Montserrat" pitchFamily="2" charset="0"/>
                <a:ea typeface="Calibri" panose="020F0502020204030204" pitchFamily="34" charset="0"/>
              </a:rPr>
              <a:t>di qualsiasi natura.</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marL="0" marR="0" lvl="0" indent="0" algn="just" defTabSz="457200" rtl="0" eaLnBrk="1" fontAlgn="auto" latinLnBrk="0" hangingPunct="1">
              <a:lnSpc>
                <a:spcPct val="150000"/>
              </a:lnSpc>
              <a:spcBef>
                <a:spcPts val="0"/>
              </a:spcBef>
              <a:spcAft>
                <a:spcPts val="60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rPr>
              <a:t>La Società crede fortemente nel fatto che la capacità di resa e di efficienza di ciascuna risorsa dipenda non solo dalle caratteristiche personali, ma anche dalle condizioni di lavoro in cui sarà posta; per questo il processo di </a:t>
            </a:r>
            <a:r>
              <a:rPr kumimoji="0" lang="it-IT" sz="1000" b="0" i="1"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rPr>
              <a:t>on-</a:t>
            </a:r>
            <a:r>
              <a:rPr kumimoji="0" lang="it-IT" sz="1000" b="0" i="1" u="none" strike="noStrike" kern="1200" cap="none" spc="0" normalizeH="0" baseline="0" noProof="0" dirty="0" err="1">
                <a:ln>
                  <a:noFill/>
                </a:ln>
                <a:solidFill>
                  <a:prstClr val="black"/>
                </a:solidFill>
                <a:effectLst/>
                <a:uLnTx/>
                <a:uFillTx/>
                <a:latin typeface="Montserrat" pitchFamily="2" charset="0"/>
                <a:ea typeface="Calibri" panose="020F0502020204030204" pitchFamily="34" charset="0"/>
                <a:cs typeface="+mn-cs"/>
              </a:rPr>
              <a:t>boarding</a:t>
            </a:r>
            <a:r>
              <a:rPr kumimoji="0" lang="it-IT" sz="1000" b="0" i="1"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rPr>
              <a:t> </a:t>
            </a:r>
            <a:r>
              <a:rPr kumimoji="0" lang="it-IT" sz="1000" b="0" i="0"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rPr>
              <a:t>(e cioè il processo di inserimento della nuova risorsa in azienda), può essere determinante per le sue performance e per la sua carriera futura. Lo scopo è quello di aiutare la persona a integrarsi nel contesto aziendale, a supportarla nelle sue specifiche esigenze e necessità nonché ad incoraggiarne comportamenti inclusivi.</a:t>
            </a:r>
          </a:p>
        </p:txBody>
      </p:sp>
      <p:grpSp>
        <p:nvGrpSpPr>
          <p:cNvPr id="17" name="Gruppo 16">
            <a:extLst>
              <a:ext uri="{FF2B5EF4-FFF2-40B4-BE49-F238E27FC236}">
                <a16:creationId xmlns:a16="http://schemas.microsoft.com/office/drawing/2014/main" id="{47B25826-3C11-CA55-A8E3-7AE77C6F59C3}"/>
              </a:ext>
            </a:extLst>
          </p:cNvPr>
          <p:cNvGrpSpPr/>
          <p:nvPr/>
        </p:nvGrpSpPr>
        <p:grpSpPr>
          <a:xfrm>
            <a:off x="751374" y="806116"/>
            <a:ext cx="5355252" cy="0"/>
            <a:chOff x="647263" y="806116"/>
            <a:chExt cx="5355252" cy="0"/>
          </a:xfrm>
        </p:grpSpPr>
        <p:cxnSp>
          <p:nvCxnSpPr>
            <p:cNvPr id="18" name="Connettore diritto 17">
              <a:extLst>
                <a:ext uri="{FF2B5EF4-FFF2-40B4-BE49-F238E27FC236}">
                  <a16:creationId xmlns:a16="http://schemas.microsoft.com/office/drawing/2014/main" id="{D01A959B-408D-0F58-6ACA-6E463D6C28E4}"/>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04C835EB-2B84-71F7-803D-989D9B399D17}"/>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grpSp>
        <p:nvGrpSpPr>
          <p:cNvPr id="20" name="Gruppo 19">
            <a:extLst>
              <a:ext uri="{FF2B5EF4-FFF2-40B4-BE49-F238E27FC236}">
                <a16:creationId xmlns:a16="http://schemas.microsoft.com/office/drawing/2014/main" id="{2D8A91D7-3D37-73F8-017B-03D544EFB961}"/>
              </a:ext>
            </a:extLst>
          </p:cNvPr>
          <p:cNvGrpSpPr/>
          <p:nvPr/>
        </p:nvGrpSpPr>
        <p:grpSpPr>
          <a:xfrm>
            <a:off x="751374" y="9439350"/>
            <a:ext cx="5355252" cy="0"/>
            <a:chOff x="647263" y="806116"/>
            <a:chExt cx="5355252" cy="0"/>
          </a:xfrm>
        </p:grpSpPr>
        <p:cxnSp>
          <p:nvCxnSpPr>
            <p:cNvPr id="21" name="Connettore diritto 20">
              <a:extLst>
                <a:ext uri="{FF2B5EF4-FFF2-40B4-BE49-F238E27FC236}">
                  <a16:creationId xmlns:a16="http://schemas.microsoft.com/office/drawing/2014/main" id="{55314061-47DB-CD30-1FC4-39C222CB0F7C}"/>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4E4FE00F-7C84-6464-3103-3CB48566FFAC}"/>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8121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95C572C-9E04-677B-1319-6E54A714D8A6}"/>
              </a:ext>
            </a:extLst>
          </p:cNvPr>
          <p:cNvSpPr>
            <a:spLocks noGrp="1"/>
          </p:cNvSpPr>
          <p:nvPr>
            <p:ph type="sldNum" sz="quarter" idx="12"/>
          </p:nvPr>
        </p:nvSpPr>
        <p:spPr/>
        <p:txBody>
          <a:bodyPr/>
          <a:lstStyle/>
          <a:p>
            <a:fld id="{5ED02D3F-4CE2-4308-9E73-E32A300A1EED}" type="slidenum">
              <a:rPr lang="it-IT" smtClean="0"/>
              <a:t>9</a:t>
            </a:fld>
            <a:endParaRPr lang="it-IT"/>
          </a:p>
        </p:txBody>
      </p:sp>
      <p:sp>
        <p:nvSpPr>
          <p:cNvPr id="6" name="CasellaDiTesto 5">
            <a:extLst>
              <a:ext uri="{FF2B5EF4-FFF2-40B4-BE49-F238E27FC236}">
                <a16:creationId xmlns:a16="http://schemas.microsoft.com/office/drawing/2014/main" id="{0E0E802C-C4BD-5613-0DB7-53407C36C44A}"/>
              </a:ext>
            </a:extLst>
          </p:cNvPr>
          <p:cNvSpPr txBox="1"/>
          <p:nvPr/>
        </p:nvSpPr>
        <p:spPr>
          <a:xfrm>
            <a:off x="558801" y="1104900"/>
            <a:ext cx="2768600" cy="7683770"/>
          </a:xfrm>
          <a:prstGeom prst="rect">
            <a:avLst/>
          </a:prstGeom>
          <a:noFill/>
        </p:spPr>
        <p:txBody>
          <a:bodyPr wrap="square" rtlCol="0">
            <a:spAutoFit/>
          </a:bodyPr>
          <a:lstStyle/>
          <a:p>
            <a:pPr algn="just">
              <a:lnSpc>
                <a:spcPct val="150000"/>
              </a:lnSpc>
              <a:spcAft>
                <a:spcPts val="600"/>
              </a:spcAft>
            </a:pPr>
            <a:r>
              <a:rPr lang="it-IT" sz="1000" dirty="0">
                <a:solidFill>
                  <a:schemeClr val="accent1">
                    <a:lumMod val="75000"/>
                  </a:schemeClr>
                </a:solidFill>
                <a:effectLst/>
                <a:latin typeface="Montserrat" pitchFamily="2" charset="0"/>
                <a:ea typeface="Calibri" panose="020F0502020204030204" pitchFamily="34" charset="0"/>
              </a:rPr>
              <a:t>Gestione della carriera</a:t>
            </a:r>
          </a:p>
          <a:p>
            <a:pPr algn="just">
              <a:lnSpc>
                <a:spcPct val="150000"/>
              </a:lnSpc>
              <a:spcAft>
                <a:spcPts val="600"/>
              </a:spcAft>
            </a:pPr>
            <a:r>
              <a:rPr lang="it-IT" sz="1000" dirty="0">
                <a:latin typeface="Montserrat" pitchFamily="2" charset="0"/>
                <a:ea typeface="Calibri" panose="020F0502020204030204" pitchFamily="34" charset="0"/>
              </a:rPr>
              <a:t>La Società</a:t>
            </a:r>
            <a:r>
              <a:rPr lang="it-IT" sz="1000" dirty="0">
                <a:effectLst/>
                <a:latin typeface="Montserrat" pitchFamily="2" charset="0"/>
                <a:ea typeface="Calibri" panose="020F0502020204030204" pitchFamily="34" charset="0"/>
              </a:rPr>
              <a:t> si impegna affinché le opportunità di crescita siano garantite a tutti indistintamente; a tal fine, assicura la non discriminazione e le pari opportunità nello sviluppo professionale e nelle promozioni, basandole esclusivamente sulle capacità e sui livelli professionali.</a:t>
            </a:r>
          </a:p>
          <a:p>
            <a:pPr algn="just">
              <a:lnSpc>
                <a:spcPct val="150000"/>
              </a:lnSpc>
              <a:spcAft>
                <a:spcPts val="600"/>
              </a:spcAft>
            </a:pPr>
            <a:r>
              <a:rPr lang="it-IT" sz="1000" dirty="0">
                <a:latin typeface="Montserrat" pitchFamily="2" charset="0"/>
                <a:ea typeface="Calibri" panose="020F0502020204030204" pitchFamily="34" charset="0"/>
              </a:rPr>
              <a:t>La Società</a:t>
            </a:r>
            <a:r>
              <a:rPr lang="it-IT" sz="1000" dirty="0">
                <a:effectLst/>
                <a:latin typeface="Montserrat" pitchFamily="2" charset="0"/>
                <a:ea typeface="Calibri" panose="020F0502020204030204" pitchFamily="34" charset="0"/>
              </a:rPr>
              <a:t> riconosce la centralità dell’attività formativa come strumento di crescita e sviluppo delle professionalità del personale e come leva di gestione del cambiamento, a supporto dell’evoluzione organizzativa della Società e della riqualificazione professionale.</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solidFill>
                  <a:schemeClr val="accent1">
                    <a:lumMod val="75000"/>
                  </a:schemeClr>
                </a:solidFill>
                <a:effectLst/>
                <a:latin typeface="Montserrat" pitchFamily="2" charset="0"/>
                <a:ea typeface="Calibri" panose="020F0502020204030204" pitchFamily="34" charset="0"/>
              </a:rPr>
              <a:t>Equità salariali</a:t>
            </a:r>
          </a:p>
          <a:p>
            <a:pPr algn="just">
              <a:lnSpc>
                <a:spcPct val="150000"/>
              </a:lnSpc>
              <a:spcAft>
                <a:spcPts val="600"/>
              </a:spcAft>
            </a:pPr>
            <a:r>
              <a:rPr lang="it-IT" sz="1000" dirty="0">
                <a:latin typeface="Montserrat" pitchFamily="2" charset="0"/>
                <a:ea typeface="Calibri" panose="020F0502020204030204" pitchFamily="34" charset="0"/>
              </a:rPr>
              <a:t>La Società si impegna a promuovere un ambiente di lavoro inclusivo che riconosca e affronti le anomalie e le disparità retributive.</a:t>
            </a:r>
          </a:p>
          <a:p>
            <a:pPr algn="just">
              <a:lnSpc>
                <a:spcPct val="150000"/>
              </a:lnSpc>
              <a:spcAft>
                <a:spcPts val="600"/>
              </a:spcAft>
            </a:pPr>
            <a:r>
              <a:rPr lang="it-IT" sz="1000" dirty="0">
                <a:latin typeface="Montserrat" pitchFamily="2" charset="0"/>
                <a:ea typeface="Calibri" panose="020F0502020204030204" pitchFamily="34" charset="0"/>
              </a:rPr>
              <a:t>A tal fine, la Società attua politiche, processi e pratiche di remunerazione ispirate ai principi di imparzialità, equità e trasparenza. Pertanto, essa mette in atto una serie di misure volte a garantire un approccio di retribuzione equa a parità di competenze e valore professionale.</a:t>
            </a:r>
          </a:p>
        </p:txBody>
      </p:sp>
      <p:sp>
        <p:nvSpPr>
          <p:cNvPr id="8" name="CasellaDiTesto 7">
            <a:extLst>
              <a:ext uri="{FF2B5EF4-FFF2-40B4-BE49-F238E27FC236}">
                <a16:creationId xmlns:a16="http://schemas.microsoft.com/office/drawing/2014/main" id="{69676C8A-F1D2-4B52-899D-C0394B9BDCA0}"/>
              </a:ext>
            </a:extLst>
          </p:cNvPr>
          <p:cNvSpPr txBox="1"/>
          <p:nvPr/>
        </p:nvSpPr>
        <p:spPr>
          <a:xfrm>
            <a:off x="3530601" y="806116"/>
            <a:ext cx="2768600" cy="8684044"/>
          </a:xfrm>
          <a:prstGeom prst="rect">
            <a:avLst/>
          </a:prstGeom>
          <a:noFill/>
        </p:spPr>
        <p:txBody>
          <a:bodyPr wrap="square" rtlCol="0">
            <a:spAutoFit/>
          </a:bodyPr>
          <a:lstStyle/>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solidFill>
                  <a:schemeClr val="accent1">
                    <a:lumMod val="75000"/>
                  </a:schemeClr>
                </a:solidFill>
                <a:effectLst/>
                <a:latin typeface="Montserrat" pitchFamily="2" charset="0"/>
                <a:ea typeface="Calibri" panose="020F0502020204030204" pitchFamily="34" charset="0"/>
              </a:rPr>
              <a:t>Genitorialità</a:t>
            </a:r>
          </a:p>
          <a:p>
            <a:pPr marL="0" marR="0" lvl="0" indent="0" algn="just" defTabSz="457200" rtl="0" eaLnBrk="1" fontAlgn="auto" latinLnBrk="0" hangingPunct="1">
              <a:lnSpc>
                <a:spcPct val="150000"/>
              </a:lnSpc>
              <a:spcBef>
                <a:spcPts val="0"/>
              </a:spcBef>
              <a:spcAft>
                <a:spcPts val="60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rPr>
              <a:t>La Società non pone alcun ostacolo alla genitorialità, supportando i periodi di maternità e paternità attraverso attività intese a soddisfare le esigenze di chi, in ragione del proprio stato connesso alla genitorialità, deve bilanciare il proprio impegno tra il lavoro e le nuove occorrenze emerse. </a:t>
            </a:r>
          </a:p>
          <a:p>
            <a:pPr algn="just">
              <a:lnSpc>
                <a:spcPct val="150000"/>
              </a:lnSpc>
              <a:spcAft>
                <a:spcPts val="600"/>
              </a:spcAft>
            </a:pPr>
            <a:endParaRPr lang="it-IT" sz="1000" dirty="0">
              <a:effectLst/>
              <a:latin typeface="Montserrat" pitchFamily="2" charset="0"/>
              <a:ea typeface="Calibri" panose="020F0502020204030204" pitchFamily="34" charset="0"/>
            </a:endParaRPr>
          </a:p>
          <a:p>
            <a:pPr algn="just">
              <a:lnSpc>
                <a:spcPct val="150000"/>
              </a:lnSpc>
              <a:spcAft>
                <a:spcPts val="600"/>
              </a:spcAft>
            </a:pPr>
            <a:r>
              <a:rPr lang="it-IT" sz="1000" dirty="0">
                <a:solidFill>
                  <a:schemeClr val="accent1">
                    <a:lumMod val="75000"/>
                  </a:schemeClr>
                </a:solidFill>
                <a:effectLst/>
                <a:latin typeface="Montserrat" pitchFamily="2" charset="0"/>
                <a:ea typeface="Calibri" panose="020F0502020204030204" pitchFamily="34" charset="0"/>
              </a:rPr>
              <a:t>Conciliazione dei tempi vita-lavoro</a:t>
            </a:r>
          </a:p>
          <a:p>
            <a:pPr algn="just">
              <a:lnSpc>
                <a:spcPct val="150000"/>
              </a:lnSpc>
              <a:spcAft>
                <a:spcPts val="600"/>
              </a:spcAft>
            </a:pPr>
            <a:r>
              <a:rPr lang="it-IT" sz="1000" dirty="0">
                <a:latin typeface="Montserrat" pitchFamily="2" charset="0"/>
                <a:ea typeface="Calibri" panose="020F0502020204030204" pitchFamily="34" charset="0"/>
              </a:rPr>
              <a:t>La Società prevede a beneficio di tutti i dipendenti, nel rispetto delle esigenze individuali di ognuno e sempre compatibilmente con la specifica mansione svolta e le esigenze di produttività e rendimento aziendale, una serie di misure volte a garantire un equilibrio della vita-lavoro.</a:t>
            </a:r>
          </a:p>
          <a:p>
            <a:pPr algn="just">
              <a:lnSpc>
                <a:spcPct val="150000"/>
              </a:lnSpc>
              <a:spcAft>
                <a:spcPts val="600"/>
              </a:spcAft>
            </a:pPr>
            <a:endParaRPr lang="it-IT" sz="1000" dirty="0">
              <a:latin typeface="Montserrat" pitchFamily="2" charset="0"/>
              <a:ea typeface="Calibri" panose="020F0502020204030204" pitchFamily="34" charset="0"/>
            </a:endParaRPr>
          </a:p>
          <a:p>
            <a:pPr marL="0" marR="0" lvl="0" indent="0" algn="just" defTabSz="457200" rtl="0" eaLnBrk="1" fontAlgn="auto" latinLnBrk="0" hangingPunct="1">
              <a:lnSpc>
                <a:spcPct val="150000"/>
              </a:lnSpc>
              <a:spcBef>
                <a:spcPts val="0"/>
              </a:spcBef>
              <a:spcAft>
                <a:spcPts val="600"/>
              </a:spcAft>
              <a:buClrTx/>
              <a:buSzTx/>
              <a:buFontTx/>
              <a:buNone/>
              <a:tabLst/>
              <a:defRPr/>
            </a:pPr>
            <a:r>
              <a:rPr kumimoji="0" lang="it-IT" sz="1000" b="0" i="0" u="none" strike="noStrike" kern="1200" cap="none" spc="0" normalizeH="0" baseline="0" noProof="0" dirty="0">
                <a:ln>
                  <a:noFill/>
                </a:ln>
                <a:solidFill>
                  <a:srgbClr val="4472C4">
                    <a:lumMod val="75000"/>
                  </a:srgbClr>
                </a:solidFill>
                <a:effectLst/>
                <a:uLnTx/>
                <a:uFillTx/>
                <a:latin typeface="Montserrat" pitchFamily="2" charset="0"/>
                <a:ea typeface="Calibri" panose="020F0502020204030204" pitchFamily="34" charset="0"/>
                <a:cs typeface="+mn-cs"/>
              </a:rPr>
              <a:t>Prevenzione abusi e molestie</a:t>
            </a:r>
          </a:p>
          <a:p>
            <a:pPr marL="0" marR="0" lvl="0" indent="0" algn="just" defTabSz="457200" rtl="0" eaLnBrk="1" fontAlgn="auto" latinLnBrk="0" hangingPunct="1">
              <a:lnSpc>
                <a:spcPct val="150000"/>
              </a:lnSpc>
              <a:spcBef>
                <a:spcPts val="0"/>
              </a:spcBef>
              <a:spcAft>
                <a:spcPts val="60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rPr>
              <a:t>La Società ripudia qualsiasi forma di discriminazione e abuso fisico, verbale e digitale sui luoghi di lavoro.</a:t>
            </a:r>
          </a:p>
          <a:p>
            <a:pPr marL="0" marR="0" lvl="0" indent="0" algn="just" defTabSz="457200" rtl="0" eaLnBrk="1" fontAlgn="auto" latinLnBrk="0" hangingPunct="1">
              <a:lnSpc>
                <a:spcPct val="150000"/>
              </a:lnSpc>
              <a:spcBef>
                <a:spcPts val="0"/>
              </a:spcBef>
              <a:spcAft>
                <a:spcPts val="60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rPr>
              <a:t>Al fine di prevenire abusi o condotte comunque contrarie alle Politiche D&amp;I e di parità di genere adottate dall’azienda, la Società ha implementato canali di segnalazione specifici (vedi </a:t>
            </a:r>
            <a:r>
              <a:rPr kumimoji="0" lang="it-IT" sz="1000" b="0" i="1"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rPr>
              <a:t>Infra</a:t>
            </a:r>
            <a:r>
              <a:rPr kumimoji="0" lang="it-IT" sz="1000" b="0" i="0" u="none" strike="noStrike" kern="1200" cap="none" spc="0" normalizeH="0" baseline="0" noProof="0" dirty="0">
                <a:ln>
                  <a:noFill/>
                </a:ln>
                <a:solidFill>
                  <a:prstClr val="black"/>
                </a:solidFill>
                <a:effectLst/>
                <a:uLnTx/>
                <a:uFillTx/>
                <a:latin typeface="Montserrat" pitchFamily="2" charset="0"/>
                <a:ea typeface="Calibri" panose="020F0502020204030204" pitchFamily="34" charset="0"/>
                <a:cs typeface="+mn-cs"/>
              </a:rPr>
              <a:t>) e previsto specifiche e tassative procedure di monitoraggio e di indagine delle segnalazioni.</a:t>
            </a:r>
          </a:p>
          <a:p>
            <a:pPr algn="just">
              <a:lnSpc>
                <a:spcPct val="150000"/>
              </a:lnSpc>
              <a:spcAft>
                <a:spcPts val="600"/>
              </a:spcAft>
            </a:pPr>
            <a:endParaRPr lang="it-IT" sz="1000" dirty="0">
              <a:latin typeface="Montserrat" pitchFamily="2" charset="0"/>
              <a:ea typeface="Calibri" panose="020F0502020204030204" pitchFamily="34" charset="0"/>
            </a:endParaRPr>
          </a:p>
        </p:txBody>
      </p:sp>
      <p:grpSp>
        <p:nvGrpSpPr>
          <p:cNvPr id="17" name="Gruppo 16">
            <a:extLst>
              <a:ext uri="{FF2B5EF4-FFF2-40B4-BE49-F238E27FC236}">
                <a16:creationId xmlns:a16="http://schemas.microsoft.com/office/drawing/2014/main" id="{86593EC0-8B53-5084-4D5E-A42A533EB03E}"/>
              </a:ext>
            </a:extLst>
          </p:cNvPr>
          <p:cNvGrpSpPr/>
          <p:nvPr/>
        </p:nvGrpSpPr>
        <p:grpSpPr>
          <a:xfrm>
            <a:off x="751374" y="806116"/>
            <a:ext cx="5355252" cy="0"/>
            <a:chOff x="647263" y="806116"/>
            <a:chExt cx="5355252" cy="0"/>
          </a:xfrm>
        </p:grpSpPr>
        <p:cxnSp>
          <p:nvCxnSpPr>
            <p:cNvPr id="18" name="Connettore diritto 17">
              <a:extLst>
                <a:ext uri="{FF2B5EF4-FFF2-40B4-BE49-F238E27FC236}">
                  <a16:creationId xmlns:a16="http://schemas.microsoft.com/office/drawing/2014/main" id="{2EC52A91-F230-9400-0A54-8F6D2A06C51A}"/>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E11D8550-7BB1-FD5E-11D9-AC89F0ADB088}"/>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grpSp>
        <p:nvGrpSpPr>
          <p:cNvPr id="20" name="Gruppo 19">
            <a:extLst>
              <a:ext uri="{FF2B5EF4-FFF2-40B4-BE49-F238E27FC236}">
                <a16:creationId xmlns:a16="http://schemas.microsoft.com/office/drawing/2014/main" id="{5F434D71-DF02-8E95-D2BE-7386E7A7443B}"/>
              </a:ext>
            </a:extLst>
          </p:cNvPr>
          <p:cNvGrpSpPr/>
          <p:nvPr/>
        </p:nvGrpSpPr>
        <p:grpSpPr>
          <a:xfrm>
            <a:off x="751374" y="9439350"/>
            <a:ext cx="5355252" cy="0"/>
            <a:chOff x="647263" y="806116"/>
            <a:chExt cx="5355252" cy="0"/>
          </a:xfrm>
        </p:grpSpPr>
        <p:cxnSp>
          <p:nvCxnSpPr>
            <p:cNvPr id="21" name="Connettore diritto 20">
              <a:extLst>
                <a:ext uri="{FF2B5EF4-FFF2-40B4-BE49-F238E27FC236}">
                  <a16:creationId xmlns:a16="http://schemas.microsoft.com/office/drawing/2014/main" id="{1485F02A-B91D-2874-4909-B152120A0771}"/>
                </a:ext>
              </a:extLst>
            </p:cNvPr>
            <p:cNvCxnSpPr>
              <a:cxnSpLocks/>
            </p:cNvCxnSpPr>
            <p:nvPr/>
          </p:nvCxnSpPr>
          <p:spPr>
            <a:xfrm>
              <a:off x="647263" y="806116"/>
              <a:ext cx="2680138" cy="0"/>
            </a:xfrm>
            <a:prstGeom prst="line">
              <a:avLst/>
            </a:prstGeom>
            <a:ln w="19050">
              <a:solidFill>
                <a:srgbClr val="E7261C"/>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AE76196D-B2AF-A867-85AF-9DF2FA0ED96C}"/>
                </a:ext>
              </a:extLst>
            </p:cNvPr>
            <p:cNvCxnSpPr>
              <a:cxnSpLocks/>
            </p:cNvCxnSpPr>
            <p:nvPr/>
          </p:nvCxnSpPr>
          <p:spPr>
            <a:xfrm>
              <a:off x="3322377" y="806116"/>
              <a:ext cx="2680138" cy="0"/>
            </a:xfrm>
            <a:prstGeom prst="line">
              <a:avLst/>
            </a:prstGeom>
            <a:ln w="19050">
              <a:solidFill>
                <a:srgbClr val="001E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9477480"/>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1954</TotalTime>
  <Words>3588</Words>
  <Application>Microsoft Office PowerPoint</Application>
  <PresentationFormat>A4 (21x29,7 cm)</PresentationFormat>
  <Paragraphs>163</Paragraphs>
  <Slides>14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Arial</vt:lpstr>
      <vt:lpstr>Calibri</vt:lpstr>
      <vt:lpstr>Calibri Light</vt:lpstr>
      <vt:lpstr>Montserrat</vt:lpstr>
      <vt:lpstr>Tema di Office</vt:lpstr>
      <vt:lpstr>D&amp;I  Parità di Genere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Formazione in materia di Parità di Genere – Luglio 2023</dc:title>
  <dc:creator>Claudio Tanzarella</dc:creator>
  <cp:lastModifiedBy>Giorgia Codognotto</cp:lastModifiedBy>
  <cp:revision>52</cp:revision>
  <dcterms:created xsi:type="dcterms:W3CDTF">2023-07-26T08:43:51Z</dcterms:created>
  <dcterms:modified xsi:type="dcterms:W3CDTF">2025-11-03T14:25:05Z</dcterms:modified>
</cp:coreProperties>
</file>