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530" r:id="rId2"/>
    <p:sldId id="525" r:id="rId3"/>
    <p:sldId id="575" r:id="rId4"/>
    <p:sldId id="521" r:id="rId5"/>
    <p:sldId id="577" r:id="rId6"/>
    <p:sldId id="578" r:id="rId7"/>
    <p:sldId id="522" r:id="rId8"/>
    <p:sldId id="519" r:id="rId9"/>
    <p:sldId id="523" r:id="rId10"/>
    <p:sldId id="508" r:id="rId11"/>
    <p:sldId id="516" r:id="rId12"/>
    <p:sldId id="557" r:id="rId13"/>
    <p:sldId id="558" r:id="rId14"/>
    <p:sldId id="563" r:id="rId15"/>
    <p:sldId id="564" r:id="rId16"/>
    <p:sldId id="565" r:id="rId17"/>
    <p:sldId id="559" r:id="rId18"/>
    <p:sldId id="560" r:id="rId19"/>
    <p:sldId id="562" r:id="rId20"/>
    <p:sldId id="561" r:id="rId21"/>
    <p:sldId id="566" r:id="rId22"/>
    <p:sldId id="567" r:id="rId23"/>
    <p:sldId id="568" r:id="rId24"/>
    <p:sldId id="569" r:id="rId25"/>
    <p:sldId id="570" r:id="rId26"/>
    <p:sldId id="571" r:id="rId27"/>
    <p:sldId id="572" r:id="rId28"/>
    <p:sldId id="573" r:id="rId29"/>
    <p:sldId id="574" r:id="rId30"/>
    <p:sldId id="576" r:id="rId31"/>
    <p:sldId id="556" r:id="rId32"/>
    <p:sldId id="531" r:id="rId33"/>
    <p:sldId id="533" r:id="rId34"/>
    <p:sldId id="579" r:id="rId35"/>
    <p:sldId id="580" r:id="rId36"/>
    <p:sldId id="581" r:id="rId37"/>
    <p:sldId id="582" r:id="rId38"/>
    <p:sldId id="532" r:id="rId39"/>
    <p:sldId id="583" r:id="rId40"/>
    <p:sldId id="584" r:id="rId41"/>
    <p:sldId id="585" r:id="rId42"/>
    <p:sldId id="544" r:id="rId43"/>
    <p:sldId id="586" r:id="rId44"/>
    <p:sldId id="555" r:id="rId45"/>
    <p:sldId id="548" r:id="rId46"/>
    <p:sldId id="549" r:id="rId47"/>
    <p:sldId id="550" r:id="rId48"/>
    <p:sldId id="551" r:id="rId49"/>
    <p:sldId id="552" r:id="rId50"/>
    <p:sldId id="553" r:id="rId51"/>
    <p:sldId id="588" r:id="rId52"/>
    <p:sldId id="554" r:id="rId53"/>
    <p:sldId id="539" r:id="rId54"/>
    <p:sldId id="587" r:id="rId55"/>
    <p:sldId id="540" r:id="rId56"/>
    <p:sldId id="538" r:id="rId57"/>
    <p:sldId id="488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3571A-A7F6-4372-ACE0-4DAD52ADAA80}" type="datetimeFigureOut">
              <a:rPr lang="it-IT" smtClean="0"/>
              <a:t>02/02/2026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56CA7-B805-410E-A2CC-1C2A5E097B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462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immagine diapositiva 1">
            <a:extLst>
              <a:ext uri="{FF2B5EF4-FFF2-40B4-BE49-F238E27FC236}">
                <a16:creationId xmlns:a16="http://schemas.microsoft.com/office/drawing/2014/main" id="{C9EC1FA9-A5DE-785C-4036-2E352FBE4B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egnaposto note 2">
            <a:extLst>
              <a:ext uri="{FF2B5EF4-FFF2-40B4-BE49-F238E27FC236}">
                <a16:creationId xmlns:a16="http://schemas.microsoft.com/office/drawing/2014/main" id="{D1BF8029-A239-B6B8-5BD7-0EF2489BE7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6148" name="Segnaposto numero diapositiva 3">
            <a:extLst>
              <a:ext uri="{FF2B5EF4-FFF2-40B4-BE49-F238E27FC236}">
                <a16:creationId xmlns:a16="http://schemas.microsoft.com/office/drawing/2014/main" id="{A34E90BB-8FE3-BCD5-8930-F75A64BE54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E626096-9015-4DAE-A023-F4502B00B876}" type="slidenum">
              <a:rPr lang="it-IT" altLang="it-IT" smtClean="0"/>
              <a:pPr/>
              <a:t>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>
            <a:extLst>
              <a:ext uri="{FF2B5EF4-FFF2-40B4-BE49-F238E27FC236}">
                <a16:creationId xmlns:a16="http://schemas.microsoft.com/office/drawing/2014/main" id="{0436EF0C-9EEC-8C33-6814-7798292D01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egnaposto note 2">
            <a:extLst>
              <a:ext uri="{FF2B5EF4-FFF2-40B4-BE49-F238E27FC236}">
                <a16:creationId xmlns:a16="http://schemas.microsoft.com/office/drawing/2014/main" id="{9054EDA0-1B78-E613-E520-11025D7DDC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0964" name="Segnaposto numero diapositiva 3">
            <a:extLst>
              <a:ext uri="{FF2B5EF4-FFF2-40B4-BE49-F238E27FC236}">
                <a16:creationId xmlns:a16="http://schemas.microsoft.com/office/drawing/2014/main" id="{FBC5D63D-53F7-4B90-2947-2A192F1F17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EA9046-9EF7-4F95-B06B-125E11A68EE4}" type="slidenum">
              <a:rPr lang="it-IT" altLang="it-IT" smtClean="0"/>
              <a:pPr/>
              <a:t>10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11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7830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6629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14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1735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15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0141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16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10412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17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5402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18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7960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510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CC18D2E4-5736-F233-672B-0DA8AB38D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ED83239E-E625-B862-9371-F12623FF2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C799BB2A-0A46-B0B3-D8E1-6F15E4A276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4A2B31-53CF-449D-80A1-0D0205D87F94}" type="slidenum">
              <a:rPr lang="it-IT" altLang="it-IT" smtClean="0"/>
              <a:pPr/>
              <a:t>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1319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21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7969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22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4599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23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92236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24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7534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25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28484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26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760615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27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83680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28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40822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29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1567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CC18D2E4-5736-F233-672B-0DA8AB38D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ED83239E-E625-B862-9371-F12623FF2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C799BB2A-0A46-B0B3-D8E1-6F15E4A276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4A2B31-53CF-449D-80A1-0D0205D87F94}" type="slidenum">
              <a:rPr lang="it-IT" altLang="it-IT" smtClean="0"/>
              <a:pPr/>
              <a:t>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1670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03FFC994-DD60-5E82-DC44-BA247AA3F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3EA6EB-8B83-073D-602E-8365F2BDC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F6139EFD-5887-D9B7-81D3-102F42799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67195-0AA4-4609-8B6F-509DD11AF326}" type="slidenum">
              <a:rPr lang="it-IT" altLang="it-IT" smtClean="0"/>
              <a:pPr/>
              <a:t>30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14500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CC18D2E4-5736-F233-672B-0DA8AB38D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ED83239E-E625-B862-9371-F12623FF2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C799BB2A-0A46-B0B3-D8E1-6F15E4A276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4A2B31-53CF-449D-80A1-0D0205D87F94}" type="slidenum">
              <a:rPr lang="it-IT" altLang="it-IT" smtClean="0"/>
              <a:pPr/>
              <a:t>31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32836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A4E0D-944F-DEF5-59AA-EF4B0042F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8689E1FF-C5B8-B2F2-698E-C3D49A0D49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7791224A-EB90-9580-4EAA-1468952B31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D40FDBE4-E1CF-560F-8618-1BF9CD91EF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32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79725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E12B3-ED93-E5C2-0505-D8C6AD8BC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EB0A0FE8-9B8D-E6A8-FA83-E3ED14A078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0467A9E3-308C-18E8-ACBA-A98D48959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AA6B7E08-C26F-48FF-C09D-41C2E82C71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33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6057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E12B3-ED93-E5C2-0505-D8C6AD8BC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EB0A0FE8-9B8D-E6A8-FA83-E3ED14A078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0467A9E3-308C-18E8-ACBA-A98D48959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AA6B7E08-C26F-48FF-C09D-41C2E82C71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34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54356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E12B3-ED93-E5C2-0505-D8C6AD8BC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EB0A0FE8-9B8D-E6A8-FA83-E3ED14A078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0467A9E3-308C-18E8-ACBA-A98D48959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AA6B7E08-C26F-48FF-C09D-41C2E82C71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35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46212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E12B3-ED93-E5C2-0505-D8C6AD8BC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EB0A0FE8-9B8D-E6A8-FA83-E3ED14A078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0467A9E3-308C-18E8-ACBA-A98D48959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AA6B7E08-C26F-48FF-C09D-41C2E82C71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36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71968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E12B3-ED93-E5C2-0505-D8C6AD8BC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EB0A0FE8-9B8D-E6A8-FA83-E3ED14A078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0467A9E3-308C-18E8-ACBA-A98D48959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AA6B7E08-C26F-48FF-C09D-41C2E82C71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37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63320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43630-EC00-436F-3398-AF709048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12AAD699-3809-C1B0-64FC-5B3765DF96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D8D20E61-34C2-C287-8173-77C402AFFF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6860E7F4-FAC2-556E-EE1F-98C283373A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38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86448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43630-EC00-436F-3398-AF709048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12AAD699-3809-C1B0-64FC-5B3765DF96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D8D20E61-34C2-C287-8173-77C402AFFF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6860E7F4-FAC2-556E-EE1F-98C283373A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39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80608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>
            <a:extLst>
              <a:ext uri="{FF2B5EF4-FFF2-40B4-BE49-F238E27FC236}">
                <a16:creationId xmlns:a16="http://schemas.microsoft.com/office/drawing/2014/main" id="{BA0C54AB-7E24-FE21-537D-3AF118D496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egnaposto note 2">
            <a:extLst>
              <a:ext uri="{FF2B5EF4-FFF2-40B4-BE49-F238E27FC236}">
                <a16:creationId xmlns:a16="http://schemas.microsoft.com/office/drawing/2014/main" id="{2470DA05-CB0A-4088-1ABC-311BA4CB90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22532" name="Segnaposto numero diapositiva 3">
            <a:extLst>
              <a:ext uri="{FF2B5EF4-FFF2-40B4-BE49-F238E27FC236}">
                <a16:creationId xmlns:a16="http://schemas.microsoft.com/office/drawing/2014/main" id="{25D46DC2-6F3E-6230-442D-FD84464D73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E7A24A9-2570-44BB-BAA7-413571FDB0D1}" type="slidenum">
              <a:rPr lang="it-IT" altLang="it-IT" smtClean="0"/>
              <a:pPr/>
              <a:t>4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43630-EC00-436F-3398-AF709048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12AAD699-3809-C1B0-64FC-5B3765DF96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D8D20E61-34C2-C287-8173-77C402AFFF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6860E7F4-FAC2-556E-EE1F-98C283373A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40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91345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43630-EC00-436F-3398-AF709048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12AAD699-3809-C1B0-64FC-5B3765DF96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D8D20E61-34C2-C287-8173-77C402AFFF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6860E7F4-FAC2-556E-EE1F-98C283373A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41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61587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43630-EC00-436F-3398-AF709048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12AAD699-3809-C1B0-64FC-5B3765DF96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D8D20E61-34C2-C287-8173-77C402AFFF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6860E7F4-FAC2-556E-EE1F-98C283373A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42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097039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43630-EC00-436F-3398-AF709048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12AAD699-3809-C1B0-64FC-5B3765DF96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D8D20E61-34C2-C287-8173-77C402AFFF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6860E7F4-FAC2-556E-EE1F-98C283373A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43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7990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43630-EC00-436F-3398-AF709048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12AAD699-3809-C1B0-64FC-5B3765DF96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D8D20E61-34C2-C287-8173-77C402AFFF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6860E7F4-FAC2-556E-EE1F-98C283373A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44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33761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E3C6B-B796-F409-A7E5-68CB1AB72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061B52B3-4606-1581-7D48-6AF8D84E92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23E430EE-4784-E636-1165-B692DF217C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56338AFE-4AEF-3E4A-8A15-CF3E4E1274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45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55021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EA472-C688-7AB3-4DA7-4F1ADC66E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F27DF1B8-1D27-E4C0-90D5-E23FA84A8D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5A6AFA52-F5F1-9271-4E80-820A4D8CFF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6B4D227A-B685-3E7E-0BDE-6114A1942A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46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31578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F441-E76B-6A99-C474-519F8C778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6F456FA4-BE0E-F10C-5832-2D0D66F938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684C4CCE-F095-EA5C-3C72-F1039DD7FE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D8C6CE45-93AD-B350-563E-9BB0E8AE04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47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48868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AFCF2-6E40-8FFF-2149-BDE0663CD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81578270-05DA-6D92-370E-C65193BE31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B0E79038-9CDE-FD36-A80E-2E86B5BEB8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0C62D731-594E-7E33-1A1F-47678D3BE1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48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96458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71FD0-87C9-E165-3A39-217D2877F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6565FD50-52A5-EC04-3B71-E4377ACDFC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752B48D7-8B72-AF5F-DC8D-81B4C6C553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0E2EBD86-0CC4-6776-3E34-DA16469913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49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7920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>
            <a:extLst>
              <a:ext uri="{FF2B5EF4-FFF2-40B4-BE49-F238E27FC236}">
                <a16:creationId xmlns:a16="http://schemas.microsoft.com/office/drawing/2014/main" id="{BA0C54AB-7E24-FE21-537D-3AF118D496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egnaposto note 2">
            <a:extLst>
              <a:ext uri="{FF2B5EF4-FFF2-40B4-BE49-F238E27FC236}">
                <a16:creationId xmlns:a16="http://schemas.microsoft.com/office/drawing/2014/main" id="{2470DA05-CB0A-4088-1ABC-311BA4CB90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22532" name="Segnaposto numero diapositiva 3">
            <a:extLst>
              <a:ext uri="{FF2B5EF4-FFF2-40B4-BE49-F238E27FC236}">
                <a16:creationId xmlns:a16="http://schemas.microsoft.com/office/drawing/2014/main" id="{25D46DC2-6F3E-6230-442D-FD84464D73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E7A24A9-2570-44BB-BAA7-413571FDB0D1}" type="slidenum">
              <a:rPr lang="it-IT" altLang="it-IT" smtClean="0"/>
              <a:pPr/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76627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64AA-8230-1EDE-74DA-E60E7ADF3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BF32EB8F-636F-C477-59FD-1AF18ED670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8936C715-D74B-B7BF-A357-9F7D8C361C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671FBCC2-288F-5B47-5E6C-A5E4C8E641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50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45605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71FD0-87C9-E165-3A39-217D2877F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6565FD50-52A5-EC04-3B71-E4377ACDFC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752B48D7-8B72-AF5F-DC8D-81B4C6C553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0E2EBD86-0CC4-6776-3E34-DA16469913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51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2033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55827-7B92-897D-FDF9-B3AC8AD15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E1534E43-2AD1-F1E3-E0D5-F3636BEFB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7ED8A47C-379F-0942-8192-45A61926F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3837576D-831D-AF44-5616-5E71D42571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52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13230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AEAFB-6E9F-DCF3-6FFE-264233742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487865EC-9488-F2DB-E138-C954C590EE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D4123BCC-F823-4C00-27AC-5AC6933B6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8EE4923D-FE26-DAC3-BA6B-F5F9BD6EFA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53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22921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AEAFB-6E9F-DCF3-6FFE-264233742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487865EC-9488-F2DB-E138-C954C590EE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D4123BCC-F823-4C00-27AC-5AC6933B6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8EE4923D-FE26-DAC3-BA6B-F5F9BD6EFA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54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36473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AA831-F745-F4E8-86A3-E40F9CDB5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D1D056E7-E8E2-3FBE-A051-160FE6A50C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09A33B22-ADA1-AD2E-C462-35014A6CB5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4AB53254-5214-C2FD-7D03-05DD5DBB96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55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54274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21EAD-55B1-6313-57E6-DD4C6AAEB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959C667C-FCC1-A80F-BD53-ED93BCB22D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153742A5-2F63-7ABE-61B1-C05C69E1B0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858A210A-74A8-A107-D467-74D12FFEA8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56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25903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>
            <a:extLst>
              <a:ext uri="{FF2B5EF4-FFF2-40B4-BE49-F238E27FC236}">
                <a16:creationId xmlns:a16="http://schemas.microsoft.com/office/drawing/2014/main" id="{E8C74C7C-C2EC-717B-6C98-779182B171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>
            <a:extLst>
              <a:ext uri="{FF2B5EF4-FFF2-40B4-BE49-F238E27FC236}">
                <a16:creationId xmlns:a16="http://schemas.microsoft.com/office/drawing/2014/main" id="{7292CF23-8C2E-070F-399F-6A79E63D4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>
            <a:extLst>
              <a:ext uri="{FF2B5EF4-FFF2-40B4-BE49-F238E27FC236}">
                <a16:creationId xmlns:a16="http://schemas.microsoft.com/office/drawing/2014/main" id="{BF375F1E-8075-B0BE-24C0-95F70B700E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4A6CC7-6BCA-4280-AE38-C22E067DDA74}" type="slidenum">
              <a:rPr lang="it-IT" altLang="it-IT" smtClean="0"/>
              <a:pPr/>
              <a:t>57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>
            <a:extLst>
              <a:ext uri="{FF2B5EF4-FFF2-40B4-BE49-F238E27FC236}">
                <a16:creationId xmlns:a16="http://schemas.microsoft.com/office/drawing/2014/main" id="{BA0C54AB-7E24-FE21-537D-3AF118D496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egnaposto note 2">
            <a:extLst>
              <a:ext uri="{FF2B5EF4-FFF2-40B4-BE49-F238E27FC236}">
                <a16:creationId xmlns:a16="http://schemas.microsoft.com/office/drawing/2014/main" id="{2470DA05-CB0A-4088-1ABC-311BA4CB90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22532" name="Segnaposto numero diapositiva 3">
            <a:extLst>
              <a:ext uri="{FF2B5EF4-FFF2-40B4-BE49-F238E27FC236}">
                <a16:creationId xmlns:a16="http://schemas.microsoft.com/office/drawing/2014/main" id="{25D46DC2-6F3E-6230-442D-FD84464D73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E7A24A9-2570-44BB-BAA7-413571FDB0D1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11816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immagine diapositiva 1">
            <a:extLst>
              <a:ext uri="{FF2B5EF4-FFF2-40B4-BE49-F238E27FC236}">
                <a16:creationId xmlns:a16="http://schemas.microsoft.com/office/drawing/2014/main" id="{D9A1C9F5-7BFB-6008-803E-D4298CBAD8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egnaposto note 2">
            <a:extLst>
              <a:ext uri="{FF2B5EF4-FFF2-40B4-BE49-F238E27FC236}">
                <a16:creationId xmlns:a16="http://schemas.microsoft.com/office/drawing/2014/main" id="{88F7D294-9ED4-0EFA-0EA1-644F1F2F1F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24580" name="Segnaposto numero diapositiva 3">
            <a:extLst>
              <a:ext uri="{FF2B5EF4-FFF2-40B4-BE49-F238E27FC236}">
                <a16:creationId xmlns:a16="http://schemas.microsoft.com/office/drawing/2014/main" id="{672E3108-E02E-21AB-D1C5-017B3A52FA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E480F9-882D-4DC9-ABC3-6BE2BE133549}" type="slidenum">
              <a:rPr lang="it-IT" altLang="it-IT" smtClean="0"/>
              <a:pPr/>
              <a:t>7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immagine diapositiva 1">
            <a:extLst>
              <a:ext uri="{FF2B5EF4-FFF2-40B4-BE49-F238E27FC236}">
                <a16:creationId xmlns:a16="http://schemas.microsoft.com/office/drawing/2014/main" id="{EEB9F0E4-5B26-6AAD-2371-AA496A3FFE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Segnaposto note 2">
            <a:extLst>
              <a:ext uri="{FF2B5EF4-FFF2-40B4-BE49-F238E27FC236}">
                <a16:creationId xmlns:a16="http://schemas.microsoft.com/office/drawing/2014/main" id="{B2C5508F-866D-DE55-04C4-87C92C14F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6388" name="Segnaposto numero diapositiva 3">
            <a:extLst>
              <a:ext uri="{FF2B5EF4-FFF2-40B4-BE49-F238E27FC236}">
                <a16:creationId xmlns:a16="http://schemas.microsoft.com/office/drawing/2014/main" id="{B9AD63D4-F8F1-D1B1-AB99-F5EDBEB7B3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4DFE942-98B4-4C73-BBBD-4EF17BC01410}" type="slidenum">
              <a:rPr lang="it-IT" altLang="it-IT" smtClean="0"/>
              <a:pPr/>
              <a:t>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>
            <a:extLst>
              <a:ext uri="{FF2B5EF4-FFF2-40B4-BE49-F238E27FC236}">
                <a16:creationId xmlns:a16="http://schemas.microsoft.com/office/drawing/2014/main" id="{58EA5125-524A-DDF2-0819-CDCC45C16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Segnaposto note 2">
            <a:extLst>
              <a:ext uri="{FF2B5EF4-FFF2-40B4-BE49-F238E27FC236}">
                <a16:creationId xmlns:a16="http://schemas.microsoft.com/office/drawing/2014/main" id="{4206A84E-2424-8424-FD9A-C568D48D83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26628" name="Segnaposto numero diapositiva 3">
            <a:extLst>
              <a:ext uri="{FF2B5EF4-FFF2-40B4-BE49-F238E27FC236}">
                <a16:creationId xmlns:a16="http://schemas.microsoft.com/office/drawing/2014/main" id="{3FBF3AAB-3837-4350-A949-D52D31D560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DD6DA21-FBAF-468C-9C99-0497D8C5A3AB}" type="slidenum">
              <a:rPr lang="it-IT" altLang="it-IT" smtClean="0"/>
              <a:pPr/>
              <a:t>9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5B6EE-ABBB-42A2-AAEF-164E9A702427}" type="datetimeFigureOut">
              <a:rPr lang="it-IT" smtClean="0"/>
              <a:t>02/02/2026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25D5-3ECE-4456-9E47-9FDA227DE9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94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5B6EE-ABBB-42A2-AAEF-164E9A702427}" type="datetimeFigureOut">
              <a:rPr lang="it-IT" smtClean="0"/>
              <a:t>02/02/2026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25D5-3ECE-4456-9E47-9FDA227DE9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119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5B6EE-ABBB-42A2-AAEF-164E9A702427}" type="datetimeFigureOut">
              <a:rPr lang="it-IT" smtClean="0"/>
              <a:t>02/02/2026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25D5-3ECE-4456-9E47-9FDA227DE9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44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5B6EE-ABBB-42A2-AAEF-164E9A702427}" type="datetimeFigureOut">
              <a:rPr lang="it-IT" smtClean="0"/>
              <a:t>02/02/2026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25D5-3ECE-4456-9E47-9FDA227DE9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706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5B6EE-ABBB-42A2-AAEF-164E9A702427}" type="datetimeFigureOut">
              <a:rPr lang="it-IT" smtClean="0"/>
              <a:t>02/02/2026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25D5-3ECE-4456-9E47-9FDA227DE9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03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5B6EE-ABBB-42A2-AAEF-164E9A702427}" type="datetimeFigureOut">
              <a:rPr lang="it-IT" smtClean="0"/>
              <a:t>02/02/2026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25D5-3ECE-4456-9E47-9FDA227DE9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51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5B6EE-ABBB-42A2-AAEF-164E9A702427}" type="datetimeFigureOut">
              <a:rPr lang="it-IT" smtClean="0"/>
              <a:t>02/02/2026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25D5-3ECE-4456-9E47-9FDA227DE9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253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5B6EE-ABBB-42A2-AAEF-164E9A702427}" type="datetimeFigureOut">
              <a:rPr lang="it-IT" smtClean="0"/>
              <a:t>02/02/2026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25D5-3ECE-4456-9E47-9FDA227DE9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982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5B6EE-ABBB-42A2-AAEF-164E9A702427}" type="datetimeFigureOut">
              <a:rPr lang="it-IT" smtClean="0"/>
              <a:t>02/02/2026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25D5-3ECE-4456-9E47-9FDA227DE9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190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5B6EE-ABBB-42A2-AAEF-164E9A702427}" type="datetimeFigureOut">
              <a:rPr lang="it-IT" smtClean="0"/>
              <a:t>02/02/2026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25D5-3ECE-4456-9E47-9FDA227DE9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805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5B6EE-ABBB-42A2-AAEF-164E9A702427}" type="datetimeFigureOut">
              <a:rPr lang="it-IT" smtClean="0"/>
              <a:t>02/02/2026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25D5-3ECE-4456-9E47-9FDA227DE9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735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5B6EE-ABBB-42A2-AAEF-164E9A702427}" type="datetimeFigureOut">
              <a:rPr lang="it-IT" smtClean="0"/>
              <a:t>02/02/2026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225D5-3ECE-4456-9E47-9FDA227DE9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191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4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2.pn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3076"/>
          <a:stretch/>
        </p:blipFill>
        <p:spPr>
          <a:xfrm>
            <a:off x="1" y="-3593"/>
            <a:ext cx="9144000" cy="687491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A2A8A23B-0D6C-C6C6-3AF5-B46B4C1A1768}"/>
              </a:ext>
            </a:extLst>
          </p:cNvPr>
          <p:cNvSpPr/>
          <p:nvPr/>
        </p:nvSpPr>
        <p:spPr>
          <a:xfrm>
            <a:off x="0" y="6084888"/>
            <a:ext cx="9144000" cy="773112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CCC2A02-CCA3-F953-F662-F80D0985047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083" name="Rettangolo 6">
            <a:extLst>
              <a:ext uri="{FF2B5EF4-FFF2-40B4-BE49-F238E27FC236}">
                <a16:creationId xmlns:a16="http://schemas.microsoft.com/office/drawing/2014/main" id="{399F7EB9-BB6B-E5D2-9D7E-BF1CD1AFD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24" y="2490081"/>
            <a:ext cx="8980676" cy="19236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61000">
                <a:schemeClr val="bg1">
                  <a:alpha val="80000"/>
                </a:schemeClr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900" b="1" dirty="0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 smtClean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 </a:t>
            </a:r>
            <a:r>
              <a:rPr lang="it-IT" altLang="it-IT" sz="2000" b="1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PROPOSTA DI PIANO URBANISTICO GENERALE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12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Assunzione in Consiglio Comunale</a:t>
            </a:r>
            <a:endParaRPr lang="it-IT" altLang="it-IT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1400" b="1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1400" b="1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400" b="1" dirty="0" smtClean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febbraio 2026</a:t>
            </a:r>
            <a:endParaRPr lang="it-IT" altLang="it-IT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1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55" name="CasellaDiTesto 13">
            <a:extLst>
              <a:ext uri="{FF2B5EF4-FFF2-40B4-BE49-F238E27FC236}">
                <a16:creationId xmlns:a16="http://schemas.microsoft.com/office/drawing/2014/main" id="{0792F079-49D1-9EF4-CA53-A9DD6B9B5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91765"/>
            <a:ext cx="7077075" cy="30777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 </a:t>
            </a:r>
            <a:endParaRPr lang="it-IT" sz="1400" b="1" cap="small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A2A8A23B-0D6C-C6C6-3AF5-B46B4C1A1768}"/>
              </a:ext>
            </a:extLst>
          </p:cNvPr>
          <p:cNvSpPr/>
          <p:nvPr/>
        </p:nvSpPr>
        <p:spPr>
          <a:xfrm>
            <a:off x="0" y="6084888"/>
            <a:ext cx="9144000" cy="773112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CCC2A02-CCA3-F953-F662-F80D0985047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F79C0BAF-55DE-3834-5706-118250643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151" y="141893"/>
            <a:ext cx="7372349" cy="33855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600" b="1" cap="smal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ELEMENTI PER LA DEFINIZIONE DELLA STRATEGIA DEL PIANO</a:t>
            </a:r>
            <a:endParaRPr lang="it-IT" sz="1000" b="1" cap="small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943" name="CasellaDiTesto 6">
            <a:extLst>
              <a:ext uri="{FF2B5EF4-FFF2-40B4-BE49-F238E27FC236}">
                <a16:creationId xmlns:a16="http://schemas.microsoft.com/office/drawing/2014/main" id="{DB0ADEF3-BC48-98E0-4BB7-33AF1436B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138" y="1074738"/>
            <a:ext cx="4710112" cy="237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it-IT" altLang="it-IT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1. Valorizzare il ruolo </a:t>
            </a:r>
            <a:r>
              <a:rPr lang="it-IT" altLang="it-IT" sz="1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del Capoluogo e delle </a:t>
            </a:r>
            <a:r>
              <a:rPr lang="it-IT" altLang="it-IT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principali polarità funzionali sia all'interno del Comune sia rispetto all'area vasta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it-IT" altLang="it-IT" sz="1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2. Rafforzare </a:t>
            </a:r>
            <a:r>
              <a:rPr lang="it-IT" altLang="it-IT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l'armatura urbana attraverso il miglioramento della qualità degli insediamenti ed il contenimento del consumo di </a:t>
            </a:r>
            <a:r>
              <a:rPr lang="it-IT" altLang="it-IT" sz="1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suolo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it-IT" altLang="it-IT" sz="1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it-IT" altLang="it-IT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 Potenziare la qualità, la funzionalità e la fruibilità del territorio rurale e del paesaggio</a:t>
            </a:r>
            <a:endParaRPr lang="it-IT" alt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it-IT" altLang="it-IT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4. Incrementare la capacità di adattamento e di resilienza dei sistemi urbani e territoriali</a:t>
            </a:r>
            <a:endParaRPr lang="it-IT" altLang="it-IT" sz="1400" b="1" dirty="0">
              <a:latin typeface="Calibri Light" panose="020F0302020204030204" pitchFamily="34" charset="0"/>
            </a:endParaRPr>
          </a:p>
        </p:txBody>
      </p:sp>
      <p:sp>
        <p:nvSpPr>
          <p:cNvPr id="9" name="CasellaDiTesto 13">
            <a:extLst>
              <a:ext uri="{FF2B5EF4-FFF2-40B4-BE49-F238E27FC236}">
                <a16:creationId xmlns:a16="http://schemas.microsoft.com/office/drawing/2014/main" id="{D1E937D9-0145-015C-EF1C-D06FF89D5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720867"/>
            <a:ext cx="4020500" cy="307777"/>
          </a:xfrm>
          <a:prstGeom prst="rect">
            <a:avLst/>
          </a:prstGeom>
          <a:gradFill>
            <a:gsLst>
              <a:gs pos="0">
                <a:schemeClr val="bg1"/>
              </a:gs>
              <a:gs pos="29000">
                <a:schemeClr val="bg1"/>
              </a:gs>
              <a:gs pos="100000">
                <a:srgbClr val="00B050"/>
              </a:gs>
            </a:gsLst>
            <a:lin ang="5400000" scaled="0"/>
          </a:gradFill>
          <a:ln w="31750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MACRO-OBIETTIVI</a:t>
            </a:r>
            <a:endParaRPr lang="it-IT" sz="1400" b="1" cap="sm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asellaDiTesto 13">
            <a:extLst>
              <a:ext uri="{FF2B5EF4-FFF2-40B4-BE49-F238E27FC236}">
                <a16:creationId xmlns:a16="http://schemas.microsoft.com/office/drawing/2014/main" id="{33A7A712-9B75-88E7-C8EC-622D427E6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018" y="6482330"/>
            <a:ext cx="7077075" cy="3077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 </a:t>
            </a:r>
            <a:endParaRPr lang="it-IT" sz="1400" b="1" cap="small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14" y="3450773"/>
            <a:ext cx="3826728" cy="277107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4" y="1074738"/>
            <a:ext cx="3826729" cy="215253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2"/>
          <a:stretch/>
        </p:blipFill>
        <p:spPr>
          <a:xfrm rot="10800000">
            <a:off x="4275137" y="3450121"/>
            <a:ext cx="4654864" cy="277173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077075" cy="73866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Temi di area vasta </a:t>
            </a: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(Valorizzazione e potenziamento degli spazi fruitivi e paesaggistici all'interno del Parco Regionale Fluviale del Trebbia e del </a:t>
            </a:r>
            <a:r>
              <a:rPr lang="it-IT" sz="1400" b="1" dirty="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Mab</a:t>
            </a: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Unesco "Media valle del Po")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2093" y="5763795"/>
            <a:ext cx="89398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0000"/>
                </a:solidFill>
                <a:latin typeface="+mj-lt"/>
              </a:rPr>
              <a:t>La strategia è sottesa da una linea di azione sovralocale, come la valorizzazione e potenziamento degli spazi fruitivi e paesaggistici all'interno del Parco Regionale Fluviale del Trebbia e del </a:t>
            </a:r>
            <a:r>
              <a:rPr lang="it-IT" sz="1400" dirty="0" err="1">
                <a:solidFill>
                  <a:srgbClr val="000000"/>
                </a:solidFill>
                <a:latin typeface="+mj-lt"/>
              </a:rPr>
              <a:t>Mab</a:t>
            </a:r>
            <a:r>
              <a:rPr lang="it-IT" sz="1400" dirty="0">
                <a:solidFill>
                  <a:srgbClr val="000000"/>
                </a:solidFill>
                <a:latin typeface="+mj-lt"/>
              </a:rPr>
              <a:t> Unesco "Media valle del </a:t>
            </a:r>
            <a:r>
              <a:rPr lang="it-IT" sz="1400" dirty="0" smtClean="0">
                <a:solidFill>
                  <a:srgbClr val="000000"/>
                </a:solidFill>
                <a:latin typeface="+mj-lt"/>
              </a:rPr>
              <a:t>Po</a:t>
            </a:r>
            <a:r>
              <a:rPr lang="it-IT" sz="1400" dirty="0">
                <a:solidFill>
                  <a:srgbClr val="000000"/>
                </a:solidFill>
                <a:latin typeface="+mj-lt"/>
              </a:rPr>
              <a:t>". I suddetti elementi lambiscono le porzioni nord ed est del territorio comunale, determinando importanti aree di valore ecologico-ambientale e paesaggistico da valorizzare, coerentemente con le politiche sovraordinate.</a:t>
            </a:r>
            <a:endParaRPr lang="it-IT" sz="1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646" y="931930"/>
            <a:ext cx="6691136" cy="47669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Interventi mirati sui servizi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scolastici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794" y="913816"/>
            <a:ext cx="6642893" cy="51538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978" y="6198588"/>
            <a:ext cx="6127351" cy="38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8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Interventi mirati sui servizi di interesse collettivo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64" y="901429"/>
            <a:ext cx="5180587" cy="40192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5" y="4930141"/>
            <a:ext cx="6516210" cy="164945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6"/>
          <a:srcRect t="14282" b="11668"/>
          <a:stretch/>
        </p:blipFill>
        <p:spPr>
          <a:xfrm>
            <a:off x="5958312" y="901428"/>
            <a:ext cx="2582005" cy="194586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0962" y="2911077"/>
            <a:ext cx="3256707" cy="197564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537098" y="6493791"/>
            <a:ext cx="857139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00" dirty="0"/>
              <a:t>Riqualificazione del patrimonio edilizio esistente per la realizzazione di Edilizia Sociale e/o Edilizia Residenziale Pubblica </a:t>
            </a:r>
          </a:p>
        </p:txBody>
      </p:sp>
    </p:spTree>
    <p:extLst>
      <p:ext uri="{BB962C8B-B14F-4D97-AF65-F5344CB8AC3E}">
        <p14:creationId xmlns:p14="http://schemas.microsoft.com/office/powerpoint/2010/main" val="393029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Interventi mirati sui servizi di interesse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collettivo: CAPOLUOGO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6" y="852188"/>
            <a:ext cx="8487053" cy="600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46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Interventi mirati sui servizi di interesse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collettivo: BOSCONE CUSANI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5" y="762108"/>
            <a:ext cx="8633534" cy="610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76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Interventi mirati sui servizi di interesse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collettivo: GUADO DI SIGERICO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0" y="762108"/>
            <a:ext cx="8602462" cy="60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75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Interventi mirati sui servizi sportivi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828" y="901428"/>
            <a:ext cx="5903651" cy="458027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48" y="5611607"/>
            <a:ext cx="7403210" cy="116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42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DEL </a:t>
            </a: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Potenziamento dei parcheggi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pubblici: CAPOLUOGO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0" y="762108"/>
            <a:ext cx="8531440" cy="60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73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DEL </a:t>
            </a: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Potenziamento dei parcheggi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pubblici: BOSCONE CUSANI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0" y="781438"/>
            <a:ext cx="8496720" cy="601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54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E5C720C-9498-3F51-8FF7-B4192EC94647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CasellaDiTesto 13">
            <a:extLst>
              <a:ext uri="{FF2B5EF4-FFF2-40B4-BE49-F238E27FC236}">
                <a16:creationId xmlns:a16="http://schemas.microsoft.com/office/drawing/2014/main" id="{A695CD97-2796-9235-6D30-2582BA93C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91739"/>
            <a:ext cx="707707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Elenco elaborati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824" y="762108"/>
            <a:ext cx="5425375" cy="348993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/>
          <a:srcRect b="11748"/>
          <a:stretch/>
        </p:blipFill>
        <p:spPr>
          <a:xfrm>
            <a:off x="1710824" y="4252038"/>
            <a:ext cx="5425375" cy="24437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DEL </a:t>
            </a: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Interventi mirati sugli spazi per la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sosta: CASTELLAZZO DI SOTTO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0" y="781438"/>
            <a:ext cx="8454583" cy="59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DEL </a:t>
            </a: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Interventi mirati sulle aree verdi e sui luoghi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aggregazione: BOSCONE CUSANI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42" y="781438"/>
            <a:ext cx="7143930" cy="544183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342" y="6233190"/>
            <a:ext cx="2857242" cy="4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69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DEL </a:t>
            </a: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Interventi mirati sulle aree verdi e sui luoghi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aggregazione: CASTELLAZZO DI SOTTO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9" y="762108"/>
            <a:ext cx="8614347" cy="60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71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DEL </a:t>
            </a: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Realizzazione di nuovi assi stradali e riqualificazione di quelli esistenti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175" y="781438"/>
            <a:ext cx="6894305" cy="51859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683" y="6048197"/>
            <a:ext cx="5467948" cy="68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60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DEL </a:t>
            </a: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Realizzazione di nuovi assi stradali e riqualificazione di quelli esistenti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b="65512"/>
          <a:stretch/>
        </p:blipFill>
        <p:spPr>
          <a:xfrm>
            <a:off x="1131683" y="6048197"/>
            <a:ext cx="5467948" cy="23719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320" y="781438"/>
            <a:ext cx="6457063" cy="514676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2492" y="6297507"/>
            <a:ext cx="4882718" cy="2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66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DEL </a:t>
            </a: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Realizzazione di nuovi assi stradali e riqualificazione di quelli esistenti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b="65512"/>
          <a:stretch/>
        </p:blipFill>
        <p:spPr>
          <a:xfrm>
            <a:off x="1131683" y="6048197"/>
            <a:ext cx="5467948" cy="23719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980" y="6285390"/>
            <a:ext cx="5477347" cy="18864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409" y="799987"/>
            <a:ext cx="5528477" cy="51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30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DEL </a:t>
            </a: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Realizzazione di nuovi percorsi ciclopedonali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0" y="762108"/>
            <a:ext cx="8531440" cy="60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63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DEL </a:t>
            </a: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Conservazione e valorizzazione delle emergenze architettoniche e dei beni storico-testimoniali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52" y="892011"/>
            <a:ext cx="8347441" cy="57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89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DEL </a:t>
            </a: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Conservazione e valorizzazione delle emergenze architettoniche e dei beni storico-testimoniali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27914" r="3850"/>
          <a:stretch/>
        </p:blipFill>
        <p:spPr>
          <a:xfrm>
            <a:off x="400851" y="1131031"/>
            <a:ext cx="4171149" cy="305353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80" y="4454081"/>
            <a:ext cx="5069467" cy="220686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430" y="1136479"/>
            <a:ext cx="4181383" cy="30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15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73866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DEL </a:t>
            </a: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Individuazione di interventi specifici di completamento e/o riqualificazione morfologica e funzionale all'interno del tessuto urbano esistente 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664" y="977035"/>
            <a:ext cx="2836415" cy="260538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880" y="996882"/>
            <a:ext cx="2904729" cy="258554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208" y="3692478"/>
            <a:ext cx="3281871" cy="297545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7"/>
          <a:srcRect t="14559" b="5292"/>
          <a:stretch/>
        </p:blipFill>
        <p:spPr>
          <a:xfrm>
            <a:off x="4525879" y="3692478"/>
            <a:ext cx="4103215" cy="29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86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E5C720C-9498-3F51-8FF7-B4192EC94647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CasellaDiTesto 13">
            <a:extLst>
              <a:ext uri="{FF2B5EF4-FFF2-40B4-BE49-F238E27FC236}">
                <a16:creationId xmlns:a16="http://schemas.microsoft.com/office/drawing/2014/main" id="{A695CD97-2796-9235-6D30-2582BA93C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91739"/>
            <a:ext cx="707707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Elenco elaborati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085" y="864852"/>
            <a:ext cx="6223156" cy="455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01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04086A-9105-9F41-FC7C-FAB699BABE0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F7E5ADC-DC8B-5389-DDF8-B09ACC8F0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344625" cy="73866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DEL </a:t>
            </a: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Mitigazione degli impatti sul paesaggio naturale di strutture/ infrastrutture che si configurano come elementi detrattori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139" y="996882"/>
            <a:ext cx="6455423" cy="522350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463" y="6350289"/>
            <a:ext cx="4537919" cy="33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32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E5C720C-9498-3F51-8FF7-B4192EC94647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CasellaDiTesto 13">
            <a:extLst>
              <a:ext uri="{FF2B5EF4-FFF2-40B4-BE49-F238E27FC236}">
                <a16:creationId xmlns:a16="http://schemas.microsoft.com/office/drawing/2014/main" id="{A695CD97-2796-9235-6D30-2582BA93C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91739"/>
            <a:ext cx="707707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Le principali novità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C8AD02-AE41-213E-5B45-919F90976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04" y="771525"/>
            <a:ext cx="7762875" cy="5324535"/>
          </a:xfrm>
          <a:prstGeom prst="rect">
            <a:avLst/>
          </a:prstGeom>
          <a:gradFill>
            <a:gsLst>
              <a:gs pos="0">
                <a:srgbClr val="FFCC66">
                  <a:alpha val="60000"/>
                </a:srgbClr>
              </a:gs>
              <a:gs pos="61000">
                <a:schemeClr val="bg1">
                  <a:alpha val="80000"/>
                </a:schemeClr>
              </a:gs>
              <a:gs pos="83000">
                <a:schemeClr val="bg1"/>
              </a:gs>
              <a:gs pos="100000">
                <a:schemeClr val="bg1">
                  <a:alpha val="70000"/>
                </a:schemeClr>
              </a:gs>
            </a:gsLst>
            <a:path path="circle">
              <a:fillToRect l="50000" t="50000" r="50000" b="50000"/>
            </a:path>
          </a:gradFill>
          <a:ln w="31750">
            <a:noFill/>
            <a:miter lim="800000"/>
            <a:headEnd/>
            <a:tailEnd/>
          </a:ln>
          <a:effectLst>
            <a:glow rad="114300">
              <a:schemeClr val="bg1">
                <a:alpha val="40000"/>
              </a:schemeClr>
            </a:glow>
            <a:softEdge rad="1778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just"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All’esterno del Territorio urbanizzato è prevista una quota complessiva massima di consumo del suolo ammissibile pari al 3% del territorio </a:t>
            </a:r>
            <a:r>
              <a:rPr lang="it-IT" sz="20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urbanizzato, che per il Comune di </a:t>
            </a:r>
            <a:r>
              <a:rPr lang="it-IT" sz="20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Calendasco </a:t>
            </a:r>
            <a:r>
              <a:rPr lang="it-IT" sz="20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corrisponde a </a:t>
            </a:r>
            <a:r>
              <a:rPr lang="it-IT" sz="20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4,26 </a:t>
            </a:r>
            <a:r>
              <a:rPr lang="it-IT" sz="20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HA</a:t>
            </a: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just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just"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Nella quota del 3% di territorio urbanizzabile non sono ammessi interventi di edilizia residenziale libera ad eccezione della realizzazione di interventi di ERS e per l’attivazione di interventi di riuso e di rigenerazione di parti del territorio urbanizzato</a:t>
            </a:r>
          </a:p>
          <a:p>
            <a:pPr algn="just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just"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In deroga al limite del 3% sono ammessi: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opere pubbliche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parchi urbani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fabbricati funzionali alle aziende agricole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Interventi di parziale recupero per la demolizione di superfici sparse non più funzionali all’agricoltura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0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ampliamento </a:t>
            </a: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di attività produttive già esistenti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42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C2629-7073-8517-A9F8-D9568585A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4CFD9869-7B58-AAB9-8EA9-5CA6AC40F858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956FE233-E363-3266-1881-96987EFCD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200302"/>
            <a:ext cx="6347164" cy="36933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227A5F-52A2-E430-B4BB-A7AEDE319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73" y="1537443"/>
            <a:ext cx="3927557" cy="3600986"/>
          </a:xfrm>
          <a:prstGeom prst="rect">
            <a:avLst/>
          </a:prstGeom>
          <a:gradFill>
            <a:gsLst>
              <a:gs pos="0">
                <a:srgbClr val="FFCC66">
                  <a:alpha val="60000"/>
                </a:srgbClr>
              </a:gs>
              <a:gs pos="61000">
                <a:schemeClr val="bg1">
                  <a:alpha val="80000"/>
                </a:schemeClr>
              </a:gs>
              <a:gs pos="83000">
                <a:schemeClr val="bg1"/>
              </a:gs>
              <a:gs pos="100000">
                <a:schemeClr val="bg1">
                  <a:alpha val="70000"/>
                </a:schemeClr>
              </a:gs>
            </a:gsLst>
            <a:path path="circle">
              <a:fillToRect l="50000" t="50000" r="50000" b="50000"/>
            </a:path>
          </a:gradFill>
          <a:ln w="31750">
            <a:noFill/>
            <a:miter lim="800000"/>
            <a:headEnd/>
            <a:tailEnd/>
          </a:ln>
          <a:effectLst>
            <a:glow rad="114300">
              <a:schemeClr val="bg1">
                <a:alpha val="40000"/>
              </a:schemeClr>
            </a:glow>
            <a:softEdge rad="1778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INTERVENTI ORDINARI</a:t>
            </a:r>
          </a:p>
          <a:p>
            <a:pPr algn="ctr" eaLnBrk="1" hangingPunct="1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(SCIA, </a:t>
            </a:r>
            <a:r>
              <a:rPr lang="it-IT" sz="1200" b="1" i="1" cap="small" dirty="0" err="1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PdC</a:t>
            </a: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, </a:t>
            </a:r>
            <a:r>
              <a:rPr lang="it-IT" sz="1200" b="1" i="1" cap="small" dirty="0" err="1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PdCC</a:t>
            </a: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,….)</a:t>
            </a: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TAVOLA E SCHEDA DEI VINCOLI</a:t>
            </a: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TAVOLE DELLA DISCIPLINA DEGLI INTERVENTI DIRETTI</a:t>
            </a: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DISPOSIZIONI </a:t>
            </a: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NORMATIVE</a:t>
            </a: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VALSAT</a:t>
            </a: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A9B002-4C5D-8ABB-ABE1-51028A0F5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511" y="1537443"/>
            <a:ext cx="3469064" cy="4524315"/>
          </a:xfrm>
          <a:prstGeom prst="rect">
            <a:avLst/>
          </a:prstGeom>
          <a:gradFill>
            <a:gsLst>
              <a:gs pos="0">
                <a:srgbClr val="FFCC66">
                  <a:alpha val="60000"/>
                </a:srgbClr>
              </a:gs>
              <a:gs pos="61000">
                <a:schemeClr val="bg1">
                  <a:alpha val="80000"/>
                </a:schemeClr>
              </a:gs>
              <a:gs pos="83000">
                <a:schemeClr val="bg1"/>
              </a:gs>
              <a:gs pos="100000">
                <a:schemeClr val="bg1">
                  <a:alpha val="70000"/>
                </a:schemeClr>
              </a:gs>
            </a:gsLst>
            <a:path path="circle">
              <a:fillToRect l="50000" t="50000" r="50000" b="50000"/>
            </a:path>
          </a:gradFill>
          <a:ln w="31750">
            <a:noFill/>
            <a:miter lim="800000"/>
            <a:headEnd/>
            <a:tailEnd/>
          </a:ln>
          <a:effectLst>
            <a:glow rad="114300">
              <a:schemeClr val="bg1">
                <a:alpha val="40000"/>
              </a:schemeClr>
            </a:glow>
            <a:softEdge rad="1778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INTERVENTI COMPLESSI</a:t>
            </a:r>
          </a:p>
          <a:p>
            <a:pPr algn="ctr" eaLnBrk="1" hangingPunct="1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(AO, PAIP, Art.53….)</a:t>
            </a: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TAVOLA E SCHEDA DEI VINCOLI</a:t>
            </a: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TAVOLE DELLA STRATEGIA </a:t>
            </a:r>
          </a:p>
          <a:p>
            <a:pPr algn="ctr">
              <a:defRPr/>
            </a:pPr>
            <a:endParaRPr lang="it-IT" sz="1200" b="1" i="1" cap="small" dirty="0" smtClean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RELAZIONE ILLUSTRATIVA</a:t>
            </a:r>
          </a:p>
          <a:p>
            <a:pPr algn="ctr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DISPOSIZIONI </a:t>
            </a: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NORMATIVE</a:t>
            </a: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VALSAT</a:t>
            </a: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5B39662F-A271-72F7-408A-5D76BF7E7A8A}"/>
              </a:ext>
            </a:extLst>
          </p:cNvPr>
          <p:cNvSpPr/>
          <p:nvPr/>
        </p:nvSpPr>
        <p:spPr>
          <a:xfrm>
            <a:off x="2146308" y="2535837"/>
            <a:ext cx="452486" cy="52790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048AA972-E20C-C764-8CC4-29EF56F25450}"/>
              </a:ext>
            </a:extLst>
          </p:cNvPr>
          <p:cNvSpPr/>
          <p:nvPr/>
        </p:nvSpPr>
        <p:spPr>
          <a:xfrm>
            <a:off x="6391373" y="2535838"/>
            <a:ext cx="452486" cy="52790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92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4DFBE-8BF6-09BB-B5E2-5DA56ADE1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FF21995-2D28-23EF-E945-1563BF8B78CB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81E20330-110D-D5C5-2223-E95079277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TAVOLA E SCHEDA VINCOLI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92" y="2140160"/>
            <a:ext cx="8736215" cy="388021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3227A5F-52A2-E430-B4BB-A7AEDE319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56" y="708133"/>
            <a:ext cx="3927557" cy="1200329"/>
          </a:xfrm>
          <a:prstGeom prst="rect">
            <a:avLst/>
          </a:prstGeom>
          <a:gradFill>
            <a:gsLst>
              <a:gs pos="0">
                <a:srgbClr val="FFCC66">
                  <a:alpha val="60000"/>
                </a:srgbClr>
              </a:gs>
              <a:gs pos="61000">
                <a:schemeClr val="bg1">
                  <a:alpha val="80000"/>
                </a:schemeClr>
              </a:gs>
              <a:gs pos="83000">
                <a:schemeClr val="bg1"/>
              </a:gs>
              <a:gs pos="100000">
                <a:schemeClr val="bg1">
                  <a:alpha val="70000"/>
                </a:schemeClr>
              </a:gs>
            </a:gsLst>
            <a:path path="circle">
              <a:fillToRect l="50000" t="50000" r="50000" b="50000"/>
            </a:path>
          </a:gradFill>
          <a:ln w="31750">
            <a:noFill/>
            <a:miter lim="800000"/>
            <a:headEnd/>
            <a:tailEnd/>
          </a:ln>
          <a:effectLst>
            <a:glow rad="114300">
              <a:schemeClr val="bg1">
                <a:alpha val="40000"/>
              </a:schemeClr>
            </a:glow>
            <a:softEdge rad="1778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20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VINCOLI AMBIENTALI</a:t>
            </a: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7816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4DFBE-8BF6-09BB-B5E2-5DA56ADE1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FF21995-2D28-23EF-E945-1563BF8B78CB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81E20330-110D-D5C5-2223-E95079277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TAVOLA E SCHEDA VINCOLI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77" y="2149721"/>
            <a:ext cx="8794446" cy="413835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3227A5F-52A2-E430-B4BB-A7AEDE319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56" y="708133"/>
            <a:ext cx="3927557" cy="1200329"/>
          </a:xfrm>
          <a:prstGeom prst="rect">
            <a:avLst/>
          </a:prstGeom>
          <a:gradFill>
            <a:gsLst>
              <a:gs pos="0">
                <a:srgbClr val="FFCC66">
                  <a:alpha val="60000"/>
                </a:srgbClr>
              </a:gs>
              <a:gs pos="61000">
                <a:schemeClr val="bg1">
                  <a:alpha val="80000"/>
                </a:schemeClr>
              </a:gs>
              <a:gs pos="83000">
                <a:schemeClr val="bg1"/>
              </a:gs>
              <a:gs pos="100000">
                <a:schemeClr val="bg1">
                  <a:alpha val="70000"/>
                </a:schemeClr>
              </a:gs>
            </a:gsLst>
            <a:path path="circle">
              <a:fillToRect l="50000" t="50000" r="50000" b="50000"/>
            </a:path>
          </a:gradFill>
          <a:ln w="31750">
            <a:noFill/>
            <a:miter lim="800000"/>
            <a:headEnd/>
            <a:tailEnd/>
          </a:ln>
          <a:effectLst>
            <a:glow rad="114300">
              <a:schemeClr val="bg1">
                <a:alpha val="40000"/>
              </a:schemeClr>
            </a:glow>
            <a:softEdge rad="1778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20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VINCOLI AMBIENTALI</a:t>
            </a: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67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4DFBE-8BF6-09BB-B5E2-5DA56ADE1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FF21995-2D28-23EF-E945-1563BF8B78CB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81E20330-110D-D5C5-2223-E95079277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TAVOLA E SCHEDA VINCOLI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3227A5F-52A2-E430-B4BB-A7AEDE319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933" y="708133"/>
            <a:ext cx="4912664" cy="1200329"/>
          </a:xfrm>
          <a:prstGeom prst="rect">
            <a:avLst/>
          </a:prstGeom>
          <a:gradFill>
            <a:gsLst>
              <a:gs pos="0">
                <a:srgbClr val="FFCC66">
                  <a:alpha val="60000"/>
                </a:srgbClr>
              </a:gs>
              <a:gs pos="61000">
                <a:schemeClr val="bg1">
                  <a:alpha val="80000"/>
                </a:schemeClr>
              </a:gs>
              <a:gs pos="83000">
                <a:schemeClr val="bg1"/>
              </a:gs>
              <a:gs pos="100000">
                <a:schemeClr val="bg1">
                  <a:alpha val="70000"/>
                </a:schemeClr>
              </a:gs>
            </a:gsLst>
            <a:path path="circle">
              <a:fillToRect l="50000" t="50000" r="50000" b="50000"/>
            </a:path>
          </a:gradFill>
          <a:ln w="31750">
            <a:noFill/>
            <a:miter lim="800000"/>
            <a:headEnd/>
            <a:tailEnd/>
          </a:ln>
          <a:effectLst>
            <a:glow rad="114300">
              <a:schemeClr val="bg1">
                <a:alpha val="40000"/>
              </a:schemeClr>
            </a:glow>
            <a:softEdge rad="1778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20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VINCOLI PAESAGGISTICI E STORICO-CULTURALI</a:t>
            </a: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11" y="2098423"/>
            <a:ext cx="8830469" cy="39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96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4DFBE-8BF6-09BB-B5E2-5DA56ADE1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FF21995-2D28-23EF-E945-1563BF8B78CB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81E20330-110D-D5C5-2223-E95079277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TAVOLA E SCHEDA VINCOLI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3227A5F-52A2-E430-B4BB-A7AEDE319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933" y="708133"/>
            <a:ext cx="4912664" cy="1200329"/>
          </a:xfrm>
          <a:prstGeom prst="rect">
            <a:avLst/>
          </a:prstGeom>
          <a:gradFill>
            <a:gsLst>
              <a:gs pos="0">
                <a:srgbClr val="FFCC66">
                  <a:alpha val="60000"/>
                </a:srgbClr>
              </a:gs>
              <a:gs pos="61000">
                <a:schemeClr val="bg1">
                  <a:alpha val="80000"/>
                </a:schemeClr>
              </a:gs>
              <a:gs pos="83000">
                <a:schemeClr val="bg1"/>
              </a:gs>
              <a:gs pos="100000">
                <a:schemeClr val="bg1">
                  <a:alpha val="70000"/>
                </a:schemeClr>
              </a:gs>
            </a:gsLst>
            <a:path path="circle">
              <a:fillToRect l="50000" t="50000" r="50000" b="50000"/>
            </a:path>
          </a:gradFill>
          <a:ln w="31750">
            <a:noFill/>
            <a:miter lim="800000"/>
            <a:headEnd/>
            <a:tailEnd/>
          </a:ln>
          <a:effectLst>
            <a:glow rad="114300">
              <a:schemeClr val="bg1">
                <a:alpha val="40000"/>
              </a:schemeClr>
            </a:glow>
            <a:softEdge rad="1778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20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VINCOLI PAESAGGISTICI E STORICO-CULTURALI</a:t>
            </a: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880" y="1623656"/>
            <a:ext cx="5719364" cy="502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87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4DFBE-8BF6-09BB-B5E2-5DA56ADE1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FF21995-2D28-23EF-E945-1563BF8B78CB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81E20330-110D-D5C5-2223-E95079277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TAVOLA E SCHEDA VINCOLI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3227A5F-52A2-E430-B4BB-A7AEDE319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933" y="708133"/>
            <a:ext cx="4912664" cy="1200329"/>
          </a:xfrm>
          <a:prstGeom prst="rect">
            <a:avLst/>
          </a:prstGeom>
          <a:gradFill>
            <a:gsLst>
              <a:gs pos="0">
                <a:srgbClr val="FFCC66">
                  <a:alpha val="60000"/>
                </a:srgbClr>
              </a:gs>
              <a:gs pos="61000">
                <a:schemeClr val="bg1">
                  <a:alpha val="80000"/>
                </a:schemeClr>
              </a:gs>
              <a:gs pos="83000">
                <a:schemeClr val="bg1"/>
              </a:gs>
              <a:gs pos="100000">
                <a:schemeClr val="bg1">
                  <a:alpha val="70000"/>
                </a:schemeClr>
              </a:gs>
            </a:gsLst>
            <a:path path="circle">
              <a:fillToRect l="50000" t="50000" r="50000" b="50000"/>
            </a:path>
          </a:gradFill>
          <a:ln w="31750">
            <a:noFill/>
            <a:miter lim="800000"/>
            <a:headEnd/>
            <a:tailEnd/>
          </a:ln>
          <a:effectLst>
            <a:glow rad="114300">
              <a:schemeClr val="bg1">
                <a:alpha val="40000"/>
              </a:schemeClr>
            </a:glow>
            <a:softEdge rad="1778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20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VINCOLI ANTROPICI E INFRASTRUTTURALI</a:t>
            </a: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14" y="2085835"/>
            <a:ext cx="8642411" cy="383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22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90D8F-06AC-3098-0FAB-BF87246FB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FD60A8B-DF21-37B6-8660-A4D4E18168D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64D3870D-DF63-D864-6C94-3EC5A62F0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TAVOLE DELLA DISCIPLINA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(</a:t>
            </a: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Serie D1)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33" y="1479333"/>
            <a:ext cx="8859646" cy="441544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4012" y="955551"/>
            <a:ext cx="2229367" cy="582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2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90D8F-06AC-3098-0FAB-BF87246FB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FD60A8B-DF21-37B6-8660-A4D4E18168D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64D3870D-DF63-D864-6C94-3EC5A62F0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TAVOLE DELLA DISCIPLINA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(</a:t>
            </a: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Serie D1)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8206" t="1078" r="36603" b="756"/>
          <a:stretch/>
        </p:blipFill>
        <p:spPr>
          <a:xfrm>
            <a:off x="168674" y="834915"/>
            <a:ext cx="5370991" cy="581446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/>
          <a:srcRect b="52096"/>
          <a:stretch/>
        </p:blipFill>
        <p:spPr>
          <a:xfrm>
            <a:off x="5628074" y="955551"/>
            <a:ext cx="3385306" cy="423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3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5B829E9-8756-6EB2-926E-1F92E5658F93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BCA9E240-5964-78BC-804E-1B2B724D5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91739"/>
            <a:ext cx="707707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Le caratteristiche del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tessuto: USI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29" y="771525"/>
            <a:ext cx="7588692" cy="578613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90D8F-06AC-3098-0FAB-BF87246FB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FD60A8B-DF21-37B6-8660-A4D4E18168D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64D3870D-DF63-D864-6C94-3EC5A62F0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TAVOLE DELLA DISCIPLINA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(</a:t>
            </a: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Serie D1)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8206" t="1078" r="36603" b="756"/>
          <a:stretch/>
        </p:blipFill>
        <p:spPr>
          <a:xfrm>
            <a:off x="168674" y="834915"/>
            <a:ext cx="5370991" cy="581446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/>
          <a:srcRect l="1049" t="47868" r="-1049" b="-187"/>
          <a:stretch/>
        </p:blipFill>
        <p:spPr>
          <a:xfrm>
            <a:off x="5628074" y="955551"/>
            <a:ext cx="3385306" cy="462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3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90D8F-06AC-3098-0FAB-BF87246FB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FD60A8B-DF21-37B6-8660-A4D4E18168D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64D3870D-DF63-D864-6C94-3EC5A62F0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TAVOLE DELLA DISCIPLINA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(</a:t>
            </a: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Serie D1)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56" y="1519162"/>
            <a:ext cx="8873592" cy="385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2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90D8F-06AC-3098-0FAB-BF87246FB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FD60A8B-DF21-37B6-8660-A4D4E18168D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64D3870D-DF63-D864-6C94-3EC5A62F0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357" y="61802"/>
            <a:ext cx="8194089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TAVOLE DELLA DISCIPLINA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– DISCIPLINA PARTICOLAREGGIATA CENTRI STORICI </a:t>
            </a: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(Serie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D2)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52" y="892011"/>
            <a:ext cx="8347441" cy="57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7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90D8F-06AC-3098-0FAB-BF87246FB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FD60A8B-DF21-37B6-8660-A4D4E18168D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64D3870D-DF63-D864-6C94-3EC5A62F0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357" y="61802"/>
            <a:ext cx="8194089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TAVOLE DELLA DISCIPLINA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– DISCIPLINA PARTICOLAREGGIATA CENTRI STORICI </a:t>
            </a: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(Serie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D2)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52" y="892011"/>
            <a:ext cx="8347441" cy="578844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110" y="892011"/>
            <a:ext cx="4399741" cy="583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9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90D8F-06AC-3098-0FAB-BF87246FB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FD60A8B-DF21-37B6-8660-A4D4E18168D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64D3870D-DF63-D864-6C94-3EC5A62F0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TAVOLE DELLA DISCIPLINA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– RETE ECOLOGICA LOCALE </a:t>
            </a: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(Serie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D3)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80" y="994297"/>
            <a:ext cx="7439302" cy="574278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443" y="994297"/>
            <a:ext cx="3202443" cy="371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8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99510-7E43-9636-B768-357507964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5C3C59BC-3379-2894-890E-91502706642A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466F2675-CE76-46EA-6756-EAD8364BF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VALSAT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1A2633B-04BF-7836-95DC-A5FC6A37E066}"/>
              </a:ext>
            </a:extLst>
          </p:cNvPr>
          <p:cNvSpPr txBox="1"/>
          <p:nvPr/>
        </p:nvSpPr>
        <p:spPr>
          <a:xfrm>
            <a:off x="6817840" y="834915"/>
            <a:ext cx="2117997" cy="2031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 stretta relazione tra Strategia e </a:t>
            </a:r>
            <a:r>
              <a:rPr lang="it-IT" sz="1400" dirty="0" err="1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ValSAT</a:t>
            </a:r>
            <a:r>
              <a:rPr lang="it-IT" sz="1400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è formalizzata anche attraverso l’indicazione di </a:t>
            </a:r>
            <a:r>
              <a:rPr lang="it-IT" sz="1400" u="sng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requisiti prestazionali</a:t>
            </a:r>
            <a:r>
              <a:rPr lang="it-IT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 di </a:t>
            </a:r>
            <a:r>
              <a:rPr lang="it-IT" sz="1400" u="sng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condizioni di sostenibilità </a:t>
            </a:r>
            <a:r>
              <a:rPr lang="it-IT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che gli obiettivi generali e le strategie devono soddisfare.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60" y="762108"/>
            <a:ext cx="6107627" cy="60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16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4EAF6-1B15-2A23-A95E-5CD358883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6B9FBE58-3F6E-F2B4-CBD4-D9BC5BC64426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3B7618E7-05DC-5784-B6B0-C50521FA4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VALSAT, DIAGNOSI DEL QC E ANALISI SERVIZI ECOSISTEMICI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36E0C8F-4F65-E6A2-0718-7E13A507C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682" y="2438139"/>
            <a:ext cx="2954922" cy="307777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STRATEGIE DI PIANO</a:t>
            </a:r>
            <a:endParaRPr lang="it-IT" sz="1400" b="1" cap="small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Freccia in giù 20">
            <a:extLst>
              <a:ext uri="{FF2B5EF4-FFF2-40B4-BE49-F238E27FC236}">
                <a16:creationId xmlns:a16="http://schemas.microsoft.com/office/drawing/2014/main" id="{2A2613A4-AE33-4E81-9615-0ADAEB8EC254}"/>
              </a:ext>
            </a:extLst>
          </p:cNvPr>
          <p:cNvSpPr/>
          <p:nvPr/>
        </p:nvSpPr>
        <p:spPr>
          <a:xfrm rot="16200000">
            <a:off x="4664665" y="3625539"/>
            <a:ext cx="544425" cy="59312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50" y="825499"/>
            <a:ext cx="2108776" cy="138504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591" y="1722028"/>
            <a:ext cx="2180611" cy="143222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40" y="2945320"/>
            <a:ext cx="2173795" cy="142774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1591" y="4143782"/>
            <a:ext cx="2173795" cy="142774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740" y="5342244"/>
            <a:ext cx="2141286" cy="140639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2264" y="2767899"/>
            <a:ext cx="3667759" cy="208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563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AF934-781C-C44E-7D6E-8198D2B12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91E3273-D16B-87AC-A031-7F191E017525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2332DD4A-24CA-2F7D-BC81-8F4CAE07C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VALSAT E VALUTAZIONE DI SOSTENIBILITÀ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667571DE-66A0-F413-962E-E9A352896787}"/>
              </a:ext>
            </a:extLst>
          </p:cNvPr>
          <p:cNvSpPr>
            <a:spLocks/>
          </p:cNvSpPr>
          <p:nvPr/>
        </p:nvSpPr>
        <p:spPr bwMode="auto">
          <a:xfrm>
            <a:off x="683568" y="908720"/>
            <a:ext cx="777686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defTabSz="457200">
              <a:buFontTx/>
              <a:buNone/>
            </a:pPr>
            <a:r>
              <a:rPr lang="it-IT" altLang="it-IT" sz="1600" dirty="0">
                <a:solidFill>
                  <a:prstClr val="black"/>
                </a:solidFill>
                <a:latin typeface="+mj-lt"/>
                <a:cs typeface="Arial" charset="0"/>
              </a:rPr>
              <a:t>Le previsioni del PUG vengono confrontate con le funzioni ecosistemiche e antropogeniche individuate, permettendo di quantificare la sostenibilità di ciascuna previsione su ciascun sistema funzionale e di definirne e verificarne i condizionamenti per garantire la complessiva sostenibilità delle previsioni.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DE5175E-270E-8803-443A-BC8A9E787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21" y="2198043"/>
            <a:ext cx="7818436" cy="398860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45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526DC-07E6-08AE-DD93-C34B58AA9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9EE790F-1E9C-7ECC-6647-E5656CE19D9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B7F05CC9-7FB6-7833-C7CA-94DB8E9EE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VALSAT E CONDIZIONAMENTI PER L’ATTUAZIONE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Tabella 24">
            <a:extLst>
              <a:ext uri="{FF2B5EF4-FFF2-40B4-BE49-F238E27FC236}">
                <a16:creationId xmlns:a16="http://schemas.microsoft.com/office/drawing/2014/main" id="{937184D5-4AB3-F90F-031F-E2DA88F6E8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8661" y="1126704"/>
          <a:ext cx="4227444" cy="914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81555">
                  <a:extLst>
                    <a:ext uri="{9D8B030D-6E8A-4147-A177-3AD203B41FA5}">
                      <a16:colId xmlns:a16="http://schemas.microsoft.com/office/drawing/2014/main" val="92185893"/>
                    </a:ext>
                  </a:extLst>
                </a:gridCol>
                <a:gridCol w="1245889">
                  <a:extLst>
                    <a:ext uri="{9D8B030D-6E8A-4147-A177-3AD203B41FA5}">
                      <a16:colId xmlns:a16="http://schemas.microsoft.com/office/drawing/2014/main" val="2419447858"/>
                    </a:ext>
                  </a:extLst>
                </a:gridCol>
              </a:tblGrid>
              <a:tr h="417309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+mj-lt"/>
                        </a:rPr>
                        <a:t>AZIONE DI PIANO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+mj-lt"/>
                        </a:rPr>
                        <a:t>Sistema Funzionale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149453"/>
                  </a:ext>
                </a:extLst>
              </a:tr>
              <a:tr h="417309">
                <a:tc>
                  <a:txBody>
                    <a:bodyPr/>
                    <a:lstStyle/>
                    <a:p>
                      <a:endParaRPr lang="it-IT" sz="1200" dirty="0">
                        <a:latin typeface="+mj-lt"/>
                      </a:endParaRPr>
                    </a:p>
                    <a:p>
                      <a:r>
                        <a:rPr lang="it-IT" sz="1200" dirty="0">
                          <a:latin typeface="+mj-lt"/>
                        </a:rPr>
                        <a:t>Servizio ecosistemico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+mj-lt"/>
                        </a:rPr>
                        <a:t>IMPATTO</a:t>
                      </a:r>
                    </a:p>
                    <a:p>
                      <a:pPr algn="ctr"/>
                      <a:r>
                        <a:rPr lang="it-IT" sz="1200" dirty="0">
                          <a:latin typeface="+mj-lt"/>
                        </a:rPr>
                        <a:t>-  </a:t>
                      </a:r>
                      <a:r>
                        <a:rPr lang="it-IT" sz="1200" dirty="0" err="1">
                          <a:latin typeface="+mj-lt"/>
                        </a:rPr>
                        <a:t>CnCP</a:t>
                      </a:r>
                      <a:endParaRPr lang="it-IT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273938"/>
                  </a:ext>
                </a:extLst>
              </a:tr>
            </a:tbl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6AAAFC8A-52E6-625B-2F21-B7AB4448A930}"/>
              </a:ext>
            </a:extLst>
          </p:cNvPr>
          <p:cNvSpPr/>
          <p:nvPr/>
        </p:nvSpPr>
        <p:spPr>
          <a:xfrm>
            <a:off x="3569300" y="1824611"/>
            <a:ext cx="108179" cy="169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C6286BE-F95D-EFF5-D5C6-C8F925D4F5A3}"/>
              </a:ext>
            </a:extLst>
          </p:cNvPr>
          <p:cNvSpPr/>
          <p:nvPr/>
        </p:nvSpPr>
        <p:spPr>
          <a:xfrm>
            <a:off x="2169416" y="2446623"/>
            <a:ext cx="3114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it-IT" altLang="it-IT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Descrizione dell’impatto e relativi condizionamenti per l’attuazione</a:t>
            </a:r>
            <a:endParaRPr lang="it-IT" altLang="it-IT" sz="16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D7CCBD2E-F09E-E8B4-35CF-4D4938EAFD16}"/>
              </a:ext>
            </a:extLst>
          </p:cNvPr>
          <p:cNvCxnSpPr/>
          <p:nvPr/>
        </p:nvCxnSpPr>
        <p:spPr>
          <a:xfrm>
            <a:off x="3613720" y="1994451"/>
            <a:ext cx="0" cy="4480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31" y="3271590"/>
            <a:ext cx="4357415" cy="25166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016" y="3271590"/>
            <a:ext cx="4226578" cy="251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38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8241D-54A5-CD6C-4D5F-CEC4C6AF3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ADF3709B-9939-A70D-79CF-202A73E72BAA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67ED0640-C611-804D-2176-D89C09291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VALSAT E CONDIZIONAMENTI PER L’ATTUAZIONE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37A8F5B-82A9-B974-D936-860135FF0A5B}"/>
              </a:ext>
            </a:extLst>
          </p:cNvPr>
          <p:cNvSpPr/>
          <p:nvPr/>
        </p:nvSpPr>
        <p:spPr>
          <a:xfrm>
            <a:off x="526147" y="1101528"/>
            <a:ext cx="3900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it-IT" alt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Condizionamenti per l’attuazione</a:t>
            </a:r>
            <a:endParaRPr lang="it-IT" altLang="it-IT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B4CC0FF-649F-9986-22CE-4F3DF750E3C7}"/>
              </a:ext>
            </a:extLst>
          </p:cNvPr>
          <p:cNvSpPr/>
          <p:nvPr/>
        </p:nvSpPr>
        <p:spPr>
          <a:xfrm>
            <a:off x="576511" y="1707388"/>
            <a:ext cx="835545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Risorse naturali</a:t>
            </a:r>
            <a:r>
              <a:rPr lang="it-IT" altLang="it-IT" sz="1600" dirty="0">
                <a:solidFill>
                  <a:prstClr val="black"/>
                </a:solidFill>
                <a:latin typeface="+mj-lt"/>
                <a:cs typeface="Arial" charset="0"/>
              </a:rPr>
              <a:t>: preservazione delle formazioni arboreo-arbustive esistenti; interventi di piantumazione compensativa; impiego di materiali di recupero; riutilizzo acque meteoriche; </a:t>
            </a:r>
          </a:p>
          <a:p>
            <a:pPr algn="just">
              <a:spcBef>
                <a:spcPct val="0"/>
              </a:spcBef>
            </a:pPr>
            <a:endParaRPr lang="it-IT" altLang="it-IT" sz="16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just" defTabSz="457200">
              <a:spcBef>
                <a:spcPct val="0"/>
              </a:spcBef>
            </a:pPr>
            <a:r>
              <a:rPr lang="it-IT" alt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Paesaggio</a:t>
            </a:r>
            <a:r>
              <a:rPr lang="it-IT" altLang="it-IT" sz="1600" dirty="0">
                <a:solidFill>
                  <a:prstClr val="black"/>
                </a:solidFill>
                <a:latin typeface="+mj-lt"/>
                <a:cs typeface="Arial" charset="0"/>
              </a:rPr>
              <a:t>: corretto inserimento paesaggistico delle opere; realizzazione di siepi arboreo-arbustive </a:t>
            </a:r>
            <a:r>
              <a:rPr lang="it-IT" altLang="it-IT" sz="1600" dirty="0" err="1">
                <a:solidFill>
                  <a:prstClr val="black"/>
                </a:solidFill>
                <a:latin typeface="+mj-lt"/>
                <a:cs typeface="Arial" charset="0"/>
              </a:rPr>
              <a:t>plurispecifiche</a:t>
            </a:r>
            <a:r>
              <a:rPr lang="it-IT" altLang="it-IT" sz="1600" dirty="0">
                <a:solidFill>
                  <a:prstClr val="black"/>
                </a:solidFill>
                <a:latin typeface="+mj-lt"/>
                <a:cs typeface="Arial" charset="0"/>
              </a:rPr>
              <a:t> e disetanee di mascheramento lungo i margini; attenzione agli aspetti archeologici; </a:t>
            </a:r>
          </a:p>
          <a:p>
            <a:pPr algn="just" defTabSz="457200">
              <a:spcBef>
                <a:spcPct val="0"/>
              </a:spcBef>
            </a:pPr>
            <a:endParaRPr lang="it-IT" altLang="it-IT" sz="16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just">
              <a:spcBef>
                <a:spcPct val="0"/>
              </a:spcBef>
            </a:pPr>
            <a:r>
              <a:rPr 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Sicurezza territoriale</a:t>
            </a:r>
            <a:r>
              <a:rPr lang="it-IT" sz="1600" dirty="0">
                <a:solidFill>
                  <a:prstClr val="black"/>
                </a:solidFill>
                <a:latin typeface="+mj-lt"/>
                <a:cs typeface="Arial" charset="0"/>
              </a:rPr>
              <a:t>: attenzioni antisismiche; minimizzazione dell’impermeabilizzazione e rispetto del principio dell’invarianza idraulica nonché delle indicazioni dello specifico approfondimento idraulico del PUG; adeguata gestione di eventuali situazioni di inquinamento del suolo e sottosuolo;</a:t>
            </a:r>
          </a:p>
          <a:p>
            <a:pPr algn="just">
              <a:spcBef>
                <a:spcPct val="0"/>
              </a:spcBef>
            </a:pPr>
            <a:endParaRPr lang="it-IT" altLang="it-IT" sz="16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just">
              <a:spcBef>
                <a:spcPct val="0"/>
              </a:spcBef>
            </a:pPr>
            <a:r>
              <a:rPr 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Benessere ambiente psico-fisico</a:t>
            </a:r>
            <a:r>
              <a:rPr lang="it-IT" sz="1600" dirty="0">
                <a:solidFill>
                  <a:prstClr val="black"/>
                </a:solidFill>
                <a:latin typeface="+mj-lt"/>
                <a:cs typeface="Arial" charset="0"/>
              </a:rPr>
              <a:t>: adeguato sistema di gestione delle acque meteoriche e reflue; attenzione al contenimento delle emissioni in atmosfera; attenzioni al risparmio energetico; contenimento dell’inquinamento luminoso; contenimento delle emissioni acustiche; adeguato sistema di gestione rifiuti; contenimento dell’inquinamento elettromagnetico;</a:t>
            </a:r>
          </a:p>
          <a:p>
            <a:pPr algn="just">
              <a:spcBef>
                <a:spcPct val="0"/>
              </a:spcBef>
            </a:pPr>
            <a:endParaRPr lang="it-IT" sz="16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just">
              <a:spcBef>
                <a:spcPct val="0"/>
              </a:spcBef>
            </a:pPr>
            <a:r>
              <a:rPr 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Sistema insediativo</a:t>
            </a:r>
            <a:r>
              <a:rPr lang="it-IT" sz="1600" dirty="0">
                <a:solidFill>
                  <a:prstClr val="black"/>
                </a:solidFill>
                <a:latin typeface="+mj-lt"/>
                <a:cs typeface="Arial" charset="0"/>
              </a:rPr>
              <a:t>: contenimento del consumo di suolo, anche indiretto;</a:t>
            </a:r>
          </a:p>
          <a:p>
            <a:pPr algn="just">
              <a:spcBef>
                <a:spcPct val="0"/>
              </a:spcBef>
            </a:pPr>
            <a:endParaRPr lang="it-IT" sz="1600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just">
              <a:spcBef>
                <a:spcPct val="0"/>
              </a:spcBef>
            </a:pPr>
            <a:r>
              <a:rPr 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Mobilità e accessibilità</a:t>
            </a:r>
            <a:r>
              <a:rPr lang="it-IT" sz="1600" dirty="0">
                <a:solidFill>
                  <a:prstClr val="black"/>
                </a:solidFill>
                <a:latin typeface="+mj-lt"/>
                <a:cs typeface="Arial" charset="0"/>
              </a:rPr>
              <a:t>: adeguatezza della viabilità di accesso e delle intersezioni.</a:t>
            </a:r>
          </a:p>
          <a:p>
            <a:pPr algn="just">
              <a:spcBef>
                <a:spcPct val="0"/>
              </a:spcBef>
            </a:pPr>
            <a:endParaRPr lang="it-IT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11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5B829E9-8756-6EB2-926E-1F92E5658F93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BCA9E240-5964-78BC-804E-1B2B724D5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91739"/>
            <a:ext cx="707707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Le caratteristiche del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tessuto: DENSITA’ FONDIARIA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36" y="771525"/>
            <a:ext cx="7712713" cy="576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627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B6CD1-6E9E-2579-0AB5-B11083B17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B68379AE-2D36-2FDD-5B4C-B0BC27D730C2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3E57647D-318C-7CE7-2958-674F1B7A6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VALSAT E CONDIZIONAMENTI PER L’ATTUAZIONE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AD945A8-1BED-CF98-8FBC-89B23B32540F}"/>
              </a:ext>
            </a:extLst>
          </p:cNvPr>
          <p:cNvSpPr/>
          <p:nvPr/>
        </p:nvSpPr>
        <p:spPr>
          <a:xfrm>
            <a:off x="-14161" y="6130998"/>
            <a:ext cx="4754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x-none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Punteggio di impatto delle Previsioni di Piano: confronto con e senza l’applicazione dei limiti e condizionamenti (misure di compensazione e mitigazione) proposti</a:t>
            </a:r>
            <a:endParaRPr lang="it-IT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0E1973F-8006-AD4F-AB60-0B94C0CF2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364" y="2501913"/>
            <a:ext cx="4387365" cy="220455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3B04351-6401-3ADB-A53C-12F34C045B25}"/>
              </a:ext>
            </a:extLst>
          </p:cNvPr>
          <p:cNvSpPr txBox="1"/>
          <p:nvPr/>
        </p:nvSpPr>
        <p:spPr>
          <a:xfrm>
            <a:off x="5055705" y="4706466"/>
            <a:ext cx="36045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Propensione alla sostenibilità dei sistemi funzionali: confronto con e senza attuazione dei limiti e condizionamenti (misure di mitigazione e compensazione) proposti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73D5821-9AF6-0C65-2F1E-9DFCB28C957E}"/>
              </a:ext>
            </a:extLst>
          </p:cNvPr>
          <p:cNvSpPr txBox="1"/>
          <p:nvPr/>
        </p:nvSpPr>
        <p:spPr>
          <a:xfrm>
            <a:off x="315028" y="952610"/>
            <a:ext cx="86327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it-IT" sz="1600" dirty="0">
                <a:solidFill>
                  <a:prstClr val="black"/>
                </a:solidFill>
                <a:latin typeface="+mj-lt"/>
                <a:cs typeface="Arial" charset="0"/>
              </a:rPr>
              <a:t>Complessivamente i condizionamenti (misure di mitigazione) proposti risultano essere funzionali all’obiettivo della massimizzazione degli effetti positivi indotti dalle Previsioni di Piano sui servizi/processi ecosistemici</a:t>
            </a:r>
            <a:r>
              <a:rPr lang="it-IT" sz="1600" dirty="0">
                <a:solidFill>
                  <a:prstClr val="black"/>
                </a:solidFill>
                <a:latin typeface="+mj-lt"/>
                <a:cs typeface="Arial" charset="0"/>
              </a:rPr>
              <a:t> e antropogenici considerati e sui sistemi funzionali che caratterizzano il territorio comunale di </a:t>
            </a:r>
            <a:r>
              <a:rPr lang="it-IT" sz="1600" dirty="0" smtClean="0">
                <a:solidFill>
                  <a:prstClr val="black"/>
                </a:solidFill>
                <a:latin typeface="+mj-lt"/>
                <a:cs typeface="Arial" charset="0"/>
              </a:rPr>
              <a:t>Calendasco </a:t>
            </a:r>
            <a:r>
              <a:rPr lang="it-IT" sz="1600" dirty="0">
                <a:solidFill>
                  <a:prstClr val="black"/>
                </a:solidFill>
                <a:latin typeface="+mj-lt"/>
                <a:cs typeface="Arial" charset="0"/>
              </a:rPr>
              <a:t>e dell’annullamento o comunque del contenimento dei potenziali effetti negativi.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73" y="2196057"/>
            <a:ext cx="2894376" cy="393494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59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8241D-54A5-CD6C-4D5F-CEC4C6AF3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ADF3709B-9939-A70D-79CF-202A73E72BAA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67ED0640-C611-804D-2176-D89C09291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REQUISITI PRESTAZIONALI PER I TESSUTI RESIDENZIALI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37A8F5B-82A9-B974-D936-860135FF0A5B}"/>
              </a:ext>
            </a:extLst>
          </p:cNvPr>
          <p:cNvSpPr/>
          <p:nvPr/>
        </p:nvSpPr>
        <p:spPr>
          <a:xfrm>
            <a:off x="526147" y="1101528"/>
            <a:ext cx="3900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it-IT" altLang="it-IT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Requisiti prestazionali</a:t>
            </a:r>
            <a:endParaRPr lang="it-IT" altLang="it-IT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B4CC0FF-649F-9986-22CE-4F3DF750E3C7}"/>
              </a:ext>
            </a:extLst>
          </p:cNvPr>
          <p:cNvSpPr/>
          <p:nvPr/>
        </p:nvSpPr>
        <p:spPr>
          <a:xfrm>
            <a:off x="576511" y="1707388"/>
            <a:ext cx="835545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1. Livello di </a:t>
            </a:r>
            <a:r>
              <a:rPr lang="it-IT" altLang="it-IT" sz="1600" b="1" dirty="0" smtClean="0">
                <a:solidFill>
                  <a:prstClr val="black"/>
                </a:solidFill>
                <a:latin typeface="+mj-lt"/>
                <a:cs typeface="Arial" charset="0"/>
              </a:rPr>
              <a:t>permeabilità dei </a:t>
            </a:r>
            <a:r>
              <a:rPr lang="it-IT" alt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suoli (Indice </a:t>
            </a:r>
            <a:r>
              <a:rPr lang="it-IT" altLang="it-IT" sz="1600" b="1" dirty="0" smtClean="0">
                <a:solidFill>
                  <a:prstClr val="black"/>
                </a:solidFill>
                <a:latin typeface="+mj-lt"/>
                <a:cs typeface="Arial" charset="0"/>
              </a:rPr>
              <a:t>di permeabilità </a:t>
            </a:r>
            <a:r>
              <a:rPr lang="it-IT" alt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fondiaria </a:t>
            </a:r>
            <a:r>
              <a:rPr lang="it-IT" altLang="it-IT" sz="1600" b="1" dirty="0" smtClean="0">
                <a:solidFill>
                  <a:prstClr val="black"/>
                </a:solidFill>
                <a:latin typeface="+mj-lt"/>
                <a:cs typeface="Arial" charset="0"/>
              </a:rPr>
              <a:t>- IPF</a:t>
            </a:r>
            <a:r>
              <a:rPr lang="it-IT" alt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)</a:t>
            </a:r>
          </a:p>
          <a:p>
            <a:pPr algn="just">
              <a:spcBef>
                <a:spcPct val="0"/>
              </a:spcBef>
            </a:pPr>
            <a:endParaRPr lang="it-IT" sz="16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just">
              <a:spcBef>
                <a:spcPct val="0"/>
              </a:spcBef>
            </a:pPr>
            <a:r>
              <a:rPr 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2. Sicurezza </a:t>
            </a:r>
            <a:r>
              <a:rPr 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idraulica</a:t>
            </a:r>
          </a:p>
          <a:p>
            <a:pPr algn="just">
              <a:spcBef>
                <a:spcPct val="0"/>
              </a:spcBef>
            </a:pPr>
            <a:endParaRPr lang="it-IT" sz="16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just">
              <a:spcBef>
                <a:spcPct val="0"/>
              </a:spcBef>
            </a:pPr>
            <a:r>
              <a:rPr 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3. Riutilizzo </a:t>
            </a:r>
            <a:r>
              <a:rPr 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acque</a:t>
            </a:r>
          </a:p>
          <a:p>
            <a:pPr algn="just">
              <a:spcBef>
                <a:spcPct val="0"/>
              </a:spcBef>
            </a:pPr>
            <a:endParaRPr lang="it-IT" sz="16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just">
              <a:spcBef>
                <a:spcPct val="0"/>
              </a:spcBef>
            </a:pPr>
            <a:r>
              <a:rPr 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4. </a:t>
            </a:r>
            <a:r>
              <a:rPr lang="it-IT" sz="1600" b="1" dirty="0" smtClean="0">
                <a:solidFill>
                  <a:prstClr val="black"/>
                </a:solidFill>
                <a:latin typeface="+mj-lt"/>
                <a:cs typeface="Arial" charset="0"/>
              </a:rPr>
              <a:t>Incremento vegetazionale</a:t>
            </a:r>
            <a:endParaRPr lang="it-IT" sz="16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just">
              <a:spcBef>
                <a:spcPct val="0"/>
              </a:spcBef>
            </a:pPr>
            <a:endParaRPr lang="it-IT" sz="16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just">
              <a:spcBef>
                <a:spcPct val="0"/>
              </a:spcBef>
            </a:pPr>
            <a:r>
              <a:rPr 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5. </a:t>
            </a:r>
            <a:r>
              <a:rPr lang="it-IT" sz="1600" b="1" dirty="0">
                <a:solidFill>
                  <a:prstClr val="black"/>
                </a:solidFill>
                <a:latin typeface="+mj-lt"/>
                <a:cs typeface="Arial" charset="0"/>
              </a:rPr>
              <a:t>Sostenibilità energetica ed </a:t>
            </a:r>
            <a:r>
              <a:rPr lang="it-IT" sz="1600" b="1" dirty="0" smtClean="0">
                <a:solidFill>
                  <a:prstClr val="black"/>
                </a:solidFill>
                <a:latin typeface="+mj-lt"/>
                <a:cs typeface="Arial" charset="0"/>
              </a:rPr>
              <a:t>edilizia</a:t>
            </a:r>
          </a:p>
          <a:p>
            <a:pPr algn="just">
              <a:spcBef>
                <a:spcPct val="0"/>
              </a:spcBef>
            </a:pPr>
            <a:endParaRPr lang="it-IT" sz="1600" b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just">
              <a:spcBef>
                <a:spcPct val="0"/>
              </a:spcBef>
            </a:pPr>
            <a:endParaRPr lang="it-IT" sz="1600" b="1" dirty="0" smtClean="0">
              <a:solidFill>
                <a:prstClr val="black"/>
              </a:solidFill>
              <a:latin typeface="+mj-lt"/>
              <a:cs typeface="Arial" charset="0"/>
            </a:endParaRPr>
          </a:p>
          <a:p>
            <a:pPr algn="ctr">
              <a:spcBef>
                <a:spcPct val="0"/>
              </a:spcBef>
            </a:pPr>
            <a:r>
              <a:rPr lang="it-IT" sz="1600" b="1" dirty="0" smtClean="0">
                <a:solidFill>
                  <a:prstClr val="black"/>
                </a:solidFill>
                <a:latin typeface="+mj-lt"/>
                <a:cs typeface="Arial" charset="0"/>
              </a:rPr>
              <a:t>Tre livelli di intervento</a:t>
            </a:r>
            <a:endParaRPr lang="it-IT" sz="1600" b="1" dirty="0">
              <a:solidFill>
                <a:prstClr val="black"/>
              </a:solidFill>
              <a:latin typeface="+mj-lt"/>
              <a:cs typeface="Arial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80" y="4796133"/>
            <a:ext cx="7797839" cy="161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346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FB57B-6C80-A5ED-7539-82C02593B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B9902E3-3AA6-F935-BF50-E15D7D9D0093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7DA3D71B-F46A-7EB7-BBEA-603287031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VALSAT E MONITORAGGIO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2E62C55-12AE-FBE8-0261-B87BFF3D95CC}"/>
              </a:ext>
            </a:extLst>
          </p:cNvPr>
          <p:cNvSpPr txBox="1"/>
          <p:nvPr/>
        </p:nvSpPr>
        <p:spPr>
          <a:xfrm>
            <a:off x="314739" y="1092659"/>
            <a:ext cx="85145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300"/>
              </a:spcBef>
              <a:spcAft>
                <a:spcPts val="300"/>
              </a:spcAft>
            </a:pPr>
            <a:r>
              <a:rPr lang="it-IT" altLang="it-IT" sz="1600" b="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Il Piano di monitoraggio introduce parametri di sorveglianza (</a:t>
            </a:r>
            <a:r>
              <a:rPr lang="it-IT" altLang="it-IT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indicatori di monitoraggio</a:t>
            </a:r>
            <a:r>
              <a:rPr lang="it-IT" altLang="it-IT" sz="1600" b="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) volti a verificare le modalità e il livello di attuazione delle scelte strategiche adottate dal PUG (</a:t>
            </a:r>
            <a:r>
              <a:rPr lang="it-IT" altLang="it-IT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Piano di monitoraggio del perseguimento dell’attuazione del Piano</a:t>
            </a:r>
            <a:r>
              <a:rPr lang="it-IT" altLang="it-IT" sz="1600" b="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) e l’evoluzione temporale del sistema ambientale comunale per tenere sotto controllo gli effetti ambientali derivanti dall’attuazione (</a:t>
            </a:r>
            <a:r>
              <a:rPr lang="it-IT" altLang="it-IT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Piano di monitoraggio delle prestazioni ambientali – monitoraggio del contesto</a:t>
            </a:r>
            <a:r>
              <a:rPr lang="it-IT" altLang="it-IT" sz="1600" b="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) ed eventualmente fornire indicazioni su eventuali correzioni da apportare alle scelte strategiche del Piano.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64" y="2744494"/>
            <a:ext cx="4212259" cy="293631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197" y="3610056"/>
            <a:ext cx="4507063" cy="298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036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7D26C-E9D6-D735-9E36-CE1143EF6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44C77450-F9DC-0E63-2740-63DFD78D4A8B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AECBC38C-FFC4-A671-5DAA-080E37D56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7523640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STRATEGIA – LO SCHEMA STRUTTURALE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STRATEGICO INTERCOMUNALE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(Serie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S0)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80" y="905522"/>
            <a:ext cx="3804081" cy="582424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233" y="1020477"/>
            <a:ext cx="4553259" cy="559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45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7D26C-E9D6-D735-9E36-CE1143EF6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44C77450-F9DC-0E63-2740-63DFD78D4A8B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AECBC38C-FFC4-A671-5DAA-080E37D56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6347164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STRATEGIA – LO SCHEMA STRUTTURALE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STRATEGICO (Serie S1)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99" y="1216115"/>
            <a:ext cx="8841465" cy="503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780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8CF0E-B25A-6EAB-F679-D59DF2292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C983769A-9132-72C9-E7F4-2C3C346EB336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AECBC38C-FFC4-A671-5DAA-080E37D56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61802"/>
            <a:ext cx="7212922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CONSULTAZIONE DEGLI ELABORATI </a:t>
            </a:r>
          </a:p>
          <a:p>
            <a:pPr algn="ctr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STRATEGIA – LO SHEMA DI ASSETTO DEL TERRITORIO URBANIZZATO (Serie S2)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187" y="834915"/>
            <a:ext cx="5601811" cy="593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275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72379-0289-466E-251B-A74AF61E7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8BBAF9A7-699E-9827-6AE2-656728BB2FF9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6FF6B6CA-7F9D-64AD-02F3-D44954FE2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418" y="200302"/>
            <a:ext cx="6347164" cy="36933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cap="smal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PRINCIPALI ELEMENTI DI RAFFRONTO (</a:t>
            </a:r>
            <a:r>
              <a:rPr lang="it-IT" b="1" cap="small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PRG </a:t>
            </a:r>
            <a:r>
              <a:rPr lang="it-IT" b="1" cap="smal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- PUG)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75AE44F-9690-E960-C1B4-6BDC470D4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348907"/>
            <a:ext cx="3927557" cy="4585871"/>
          </a:xfrm>
          <a:prstGeom prst="rect">
            <a:avLst/>
          </a:prstGeom>
          <a:gradFill>
            <a:gsLst>
              <a:gs pos="0">
                <a:srgbClr val="FFCC66">
                  <a:alpha val="60000"/>
                </a:srgbClr>
              </a:gs>
              <a:gs pos="61000">
                <a:schemeClr val="bg1">
                  <a:alpha val="80000"/>
                </a:schemeClr>
              </a:gs>
              <a:gs pos="83000">
                <a:schemeClr val="bg1"/>
              </a:gs>
              <a:gs pos="100000">
                <a:schemeClr val="bg1">
                  <a:alpha val="70000"/>
                </a:schemeClr>
              </a:gs>
            </a:gsLst>
            <a:path path="circle">
              <a:fillToRect l="50000" t="50000" r="50000" b="50000"/>
            </a:path>
          </a:gradFill>
          <a:ln w="31750">
            <a:noFill/>
            <a:miter lim="800000"/>
            <a:headEnd/>
            <a:tailEnd/>
          </a:ln>
          <a:effectLst>
            <a:glow rad="114300">
              <a:schemeClr val="bg1">
                <a:alpha val="40000"/>
              </a:schemeClr>
            </a:glow>
            <a:softEdge rad="1778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INTERVENTI ORDINARI</a:t>
            </a: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FLESSIBILITA’ FUNZIONALE (All’interno dei Tessuti sono definiti gli usi esclusi, non quelli ammessi)</a:t>
            </a: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SEMPLIFICAZIONE </a:t>
            </a: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TESSUTI </a:t>
            </a: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RESIDENZIALI</a:t>
            </a: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SEMPLIFICAZIONE TESSUTI </a:t>
            </a: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PRODUTTIVI/MISTI</a:t>
            </a: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ALLINEAMENTO </a:t>
            </a: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PERMESSI DI COSTRUIRE CONVENZIONATI</a:t>
            </a:r>
            <a:endParaRPr lang="it-IT" sz="1200" b="1" i="1" cap="small" dirty="0" smtClean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ALLINEAMENTO INTERVENTI DIRETTI E PRA PER AZIENDE AGRICOLE</a:t>
            </a: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SEMPLIFICAZIONE ARTICOLAZIONE TIPI EDILIZI PER RECUPERO PATRIMONIO NON PIU’FUNZIONALE ALL’ATTIVITA’ AGRICOLA</a:t>
            </a: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>
                <a:solidFill>
                  <a:srgbClr val="0000FF"/>
                </a:solidFill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LA FLESSIBILITA’ ATTRAVERSO IL REGOLAMENTO EDILIZIO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1C3517-63EA-1EEE-4328-DDD3DFA75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499" y="1348907"/>
            <a:ext cx="3469064" cy="4524315"/>
          </a:xfrm>
          <a:prstGeom prst="rect">
            <a:avLst/>
          </a:prstGeom>
          <a:gradFill>
            <a:gsLst>
              <a:gs pos="0">
                <a:srgbClr val="FFCC66">
                  <a:alpha val="60000"/>
                </a:srgbClr>
              </a:gs>
              <a:gs pos="61000">
                <a:schemeClr val="bg1">
                  <a:alpha val="80000"/>
                </a:schemeClr>
              </a:gs>
              <a:gs pos="83000">
                <a:schemeClr val="bg1"/>
              </a:gs>
              <a:gs pos="100000">
                <a:schemeClr val="bg1">
                  <a:alpha val="70000"/>
                </a:schemeClr>
              </a:gs>
            </a:gsLst>
            <a:path path="circle">
              <a:fillToRect l="50000" t="50000" r="50000" b="50000"/>
            </a:path>
          </a:gradFill>
          <a:ln w="31750">
            <a:noFill/>
            <a:miter lim="800000"/>
            <a:headEnd/>
            <a:tailEnd/>
          </a:ln>
          <a:effectLst>
            <a:glow rad="114300">
              <a:schemeClr val="bg1">
                <a:alpha val="40000"/>
              </a:schemeClr>
            </a:glow>
            <a:softEdge rad="1778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INTERVENTI COMPLESSI</a:t>
            </a: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FLESSIBILITA’ LOCALIZZATIVA</a:t>
            </a: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FLESSIBILITA’ FUNZIONALE</a:t>
            </a: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FLESSIBILITA’ RELATIVA AL’INTENSITA’ DELLA TRASFORMAZIONE (Nei limiti delle soglie di sostenibilità fissate dalla Valsat)</a:t>
            </a: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>
                <a:solidFill>
                  <a:srgbClr val="0000FF"/>
                </a:solidFill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Le trasformazioni non individuate e/o disciplinate preliminarmente dal </a:t>
            </a:r>
            <a:r>
              <a:rPr lang="it-IT" sz="1200" b="1" i="1" cap="small" dirty="0" smtClean="0">
                <a:solidFill>
                  <a:srgbClr val="0000FF"/>
                </a:solidFill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Piano</a:t>
            </a:r>
          </a:p>
          <a:p>
            <a:pPr algn="ctr" eaLnBrk="1" hangingPunct="1">
              <a:defRPr/>
            </a:pPr>
            <a:endParaRPr lang="it-IT" sz="1200" b="1" i="1" cap="small" dirty="0">
              <a:solidFill>
                <a:srgbClr val="0000FF"/>
              </a:solidFill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 smtClean="0">
                <a:solidFill>
                  <a:srgbClr val="0000FF"/>
                </a:solidFill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Il Piano stabilisce le «regole di ingaggio» ed i rapporti tra capacità edificatorie ammesse e requisiti ecologico-ambientali raggiunti</a:t>
            </a:r>
          </a:p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3AE068D0-2EA0-BBD1-E2B7-5A70B77A9716}"/>
              </a:ext>
            </a:extLst>
          </p:cNvPr>
          <p:cNvSpPr/>
          <p:nvPr/>
        </p:nvSpPr>
        <p:spPr>
          <a:xfrm>
            <a:off x="6309535" y="2347301"/>
            <a:ext cx="452486" cy="52790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4AD23A63-3453-93C2-DAC3-7C5DD3CD58E8}"/>
              </a:ext>
            </a:extLst>
          </p:cNvPr>
          <p:cNvSpPr/>
          <p:nvPr/>
        </p:nvSpPr>
        <p:spPr>
          <a:xfrm>
            <a:off x="1885361" y="2347302"/>
            <a:ext cx="452486" cy="52790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846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A2A8A23B-0D6C-C6C6-3AF5-B46B4C1A1768}"/>
              </a:ext>
            </a:extLst>
          </p:cNvPr>
          <p:cNvSpPr/>
          <p:nvPr/>
        </p:nvSpPr>
        <p:spPr>
          <a:xfrm>
            <a:off x="0" y="6084888"/>
            <a:ext cx="9144000" cy="773112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CCC2A02-CCA3-F953-F662-F80D0985047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F1399A62-D30A-2336-0CBC-1FF3DA3FC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660" y="174437"/>
            <a:ext cx="6347164" cy="36933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PERCORSO E TEMPISTICA</a:t>
            </a:r>
            <a:endParaRPr lang="it-IT" b="1" cap="small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C8AD02-AE41-213E-5B45-919F90976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04" y="771525"/>
            <a:ext cx="7762875" cy="5262979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1000">
                <a:schemeClr val="bg1">
                  <a:alpha val="80000"/>
                </a:schemeClr>
              </a:gs>
              <a:gs pos="83000">
                <a:schemeClr val="bg1"/>
              </a:gs>
              <a:gs pos="100000">
                <a:schemeClr val="bg1">
                  <a:alpha val="70000"/>
                </a:schemeClr>
              </a:gs>
            </a:gsLst>
            <a:path path="circle">
              <a:fillToRect l="50000" t="50000" r="50000" b="50000"/>
            </a:path>
          </a:gradFill>
          <a:ln w="31750">
            <a:noFill/>
            <a:miter lim="800000"/>
            <a:headEnd/>
            <a:tailEnd/>
          </a:ln>
          <a:effectLst>
            <a:glow rad="114300">
              <a:schemeClr val="bg1">
                <a:alpha val="40000"/>
              </a:schemeClr>
            </a:glow>
            <a:softEdge rad="1778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ANALISI DIAGNOSTICA, COINVOLGIMENTO DELLA CITTADINANZA, DEFINIZIONE E CONDIVISIONE PRIMI OBIETTIVI E SCELTE STRATEGICHE </a:t>
            </a:r>
          </a:p>
          <a:p>
            <a:pPr algn="ctr" eaLnBrk="1" hangingPunct="1">
              <a:defRPr/>
            </a:pP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(</a:t>
            </a: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2021-2024)</a:t>
            </a: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CONSULTAZIONE PRELIMINARE</a:t>
            </a:r>
          </a:p>
          <a:p>
            <a:pPr algn="ctr" eaLnBrk="1" hangingPunct="1">
              <a:defRPr/>
            </a:pP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(22.01.2025 </a:t>
            </a: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– </a:t>
            </a: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29.05.2025, </a:t>
            </a: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con ricezione completa dei contributi Enti il </a:t>
            </a: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25.07.2025)</a:t>
            </a: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2000" b="1" cap="sm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ASSUNZIONE DELLA PROPOSTA DI PIANO </a:t>
            </a:r>
            <a:r>
              <a:rPr lang="it-IT" sz="20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(Consiglio)</a:t>
            </a: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(02.02.2026)</a:t>
            </a: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 smtClean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DEPOSITO E OSSERVAZIONI</a:t>
            </a:r>
          </a:p>
          <a:p>
            <a:pPr algn="ctr" eaLnBrk="1" hangingPunct="1">
              <a:defRPr/>
            </a:pP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 </a:t>
            </a:r>
            <a:r>
              <a:rPr lang="it-IT" sz="1200" b="1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(</a:t>
            </a: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60 gg dalla pubblicazione sul BURERT + </a:t>
            </a: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eventuale proroga </a:t>
            </a: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60 gg</a:t>
            </a:r>
            <a:r>
              <a:rPr lang="it-IT" sz="1200" b="1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)</a:t>
            </a: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 smtClean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endParaRPr lang="it-IT" sz="1200" b="1" i="1" cap="small" dirty="0"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ADOZIONE DELLA PROPOSTA DI PIANO (Consiglio</a:t>
            </a:r>
            <a:r>
              <a:rPr lang="it-IT" sz="20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)</a:t>
            </a:r>
            <a:endParaRPr lang="it-IT" sz="12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2000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Trasmissione </a:t>
            </a:r>
            <a:r>
              <a:rPr lang="it-IT" sz="2000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al CUAV (</a:t>
            </a:r>
            <a:r>
              <a:rPr lang="it-IT" sz="2000" i="1" cap="small" dirty="0" smtClean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120 gg</a:t>
            </a:r>
            <a:r>
              <a:rPr lang="it-IT" sz="2000" i="1" cap="small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)</a:t>
            </a:r>
          </a:p>
          <a:p>
            <a:pPr algn="ctr" eaLnBrk="1" hangingPunct="1">
              <a:defRPr/>
            </a:pP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APPROVAZIONE DEL PIANO (Consiglio</a:t>
            </a:r>
            <a:r>
              <a:rPr lang="it-IT" sz="20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)</a:t>
            </a:r>
            <a:endParaRPr lang="it-IT" sz="2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Verdana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CasellaDiTesto 13">
            <a:extLst>
              <a:ext uri="{FF2B5EF4-FFF2-40B4-BE49-F238E27FC236}">
                <a16:creationId xmlns:a16="http://schemas.microsoft.com/office/drawing/2014/main" id="{33A7A712-9B75-88E7-C8EC-622D427E6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018" y="6482330"/>
            <a:ext cx="7077075" cy="3077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 </a:t>
            </a:r>
            <a:endParaRPr lang="it-IT" sz="1400" b="1" cap="small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5B829E9-8756-6EB2-926E-1F92E5658F93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BCA9E240-5964-78BC-804E-1B2B724D5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91739"/>
            <a:ext cx="707707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Le caratteristiche del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tessuto: INDICE DI COPERTURA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14" y="864852"/>
            <a:ext cx="7725690" cy="58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59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E030A348-20A8-BF1A-5D66-66BFA4F0E442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399D6D4-F36C-BD53-B6FA-AAAABD0F5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91739"/>
            <a:ext cx="707707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Il sistema della città pubblica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29196" r="14159"/>
          <a:stretch/>
        </p:blipFill>
        <p:spPr>
          <a:xfrm>
            <a:off x="213063" y="875891"/>
            <a:ext cx="6005053" cy="571134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813" y="864852"/>
            <a:ext cx="3099808" cy="416781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A3F0670-FAD1-E542-261F-A958AD25F0BC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C955F84A-A0B5-1B2E-119E-C7836CB0B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128315"/>
            <a:ext cx="707707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Il territorio urbanizzato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49" y="868936"/>
            <a:ext cx="8233322" cy="577156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1CA3849E-F858-48DC-5A5A-675F301F7CC3}"/>
              </a:ext>
            </a:extLst>
          </p:cNvPr>
          <p:cNvSpPr/>
          <p:nvPr/>
        </p:nvSpPr>
        <p:spPr>
          <a:xfrm>
            <a:off x="0" y="-1588"/>
            <a:ext cx="9144000" cy="773113"/>
          </a:xfrm>
          <a:prstGeom prst="rect">
            <a:avLst/>
          </a:prstGeom>
          <a:gradFill flip="none" rotWithShape="1">
            <a:gsLst>
              <a:gs pos="0">
                <a:srgbClr val="FFDA8F"/>
              </a:gs>
              <a:gs pos="100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3">
            <a:extLst>
              <a:ext uri="{FF2B5EF4-FFF2-40B4-BE49-F238E27FC236}">
                <a16:creationId xmlns:a16="http://schemas.microsoft.com/office/drawing/2014/main" id="{5DFEB20F-2625-E906-7293-A5616083D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42" y="91739"/>
            <a:ext cx="7077075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VERSO IL NUOVO PIANO URBANISTICO GENERALE DEL COMUNE DI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CALENDASCO</a:t>
            </a:r>
            <a:endParaRPr lang="it-IT" sz="14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eaLnBrk="1" hangingPunct="1">
              <a:defRPr/>
            </a:pP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Lo stato </a:t>
            </a:r>
            <a:r>
              <a:rPr lang="it-IT" sz="1400" b="1" dirty="0" smtClean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di attuazione della </a:t>
            </a:r>
            <a:r>
              <a:rPr lang="it-IT" sz="14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pianificazione vigente</a:t>
            </a:r>
          </a:p>
        </p:txBody>
      </p:sp>
      <p:sp>
        <p:nvSpPr>
          <p:cNvPr id="6" name="CasellaDiTesto 13">
            <a:extLst>
              <a:ext uri="{FF2B5EF4-FFF2-40B4-BE49-F238E27FC236}">
                <a16:creationId xmlns:a16="http://schemas.microsoft.com/office/drawing/2014/main" id="{C900DEB8-7EE6-5C3C-1DEB-C5FDAAD6E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69" y="864852"/>
            <a:ext cx="8583987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it-IT" sz="1200" dirty="0">
                <a:latin typeface="Calibri Light" panose="020F0302020204030204" pitchFamily="34" charset="0"/>
                <a:ea typeface="Verdana" pitchFamily="34" charset="0"/>
                <a:cs typeface="Calibri Light" panose="020F0302020204030204" pitchFamily="34" charset="0"/>
              </a:rPr>
              <a:t>Gli esiti della scadenza del periodo transitorio ai sensi dell’art.4 della LUR (Previsioni decadute e Interventi convenzionati)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30" y="1392111"/>
            <a:ext cx="7257793" cy="520973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317" y="1263860"/>
            <a:ext cx="2256839" cy="273311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"/>
            <a:ext cx="612560" cy="765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2559</TotalTime>
  <Words>1934</Words>
  <Application>Microsoft Office PowerPoint</Application>
  <PresentationFormat>Presentazione su schermo (4:3)</PresentationFormat>
  <Paragraphs>334</Paragraphs>
  <Slides>57</Slides>
  <Notes>57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64" baseType="lpstr">
      <vt:lpstr>Arial</vt:lpstr>
      <vt:lpstr>Calibri</vt:lpstr>
      <vt:lpstr>Calibri Light</vt:lpstr>
      <vt:lpstr>Times New Roman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Luca Pagliettini</dc:creator>
  <cp:lastModifiedBy>m.boss1971@hotmail.it</cp:lastModifiedBy>
  <cp:revision>92</cp:revision>
  <dcterms:created xsi:type="dcterms:W3CDTF">2024-10-22T07:30:18Z</dcterms:created>
  <dcterms:modified xsi:type="dcterms:W3CDTF">2026-02-02T15:23:25Z</dcterms:modified>
</cp:coreProperties>
</file>